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2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3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Ex4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charts/chartEx5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78" r:id="rId3"/>
    <p:sldId id="282" r:id="rId4"/>
    <p:sldId id="286" r:id="rId5"/>
    <p:sldId id="263" r:id="rId6"/>
    <p:sldId id="258" r:id="rId7"/>
    <p:sldId id="272" r:id="rId8"/>
    <p:sldId id="280" r:id="rId9"/>
    <p:sldId id="291" r:id="rId10"/>
    <p:sldId id="279" r:id="rId11"/>
    <p:sldId id="265" r:id="rId12"/>
    <p:sldId id="270" r:id="rId13"/>
    <p:sldId id="285" r:id="rId14"/>
    <p:sldId id="276" r:id="rId15"/>
    <p:sldId id="290" r:id="rId16"/>
    <p:sldId id="283" r:id="rId1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71A4A-A868-43C6-9F10-A087F5C7FF32}" v="2006" dt="2025-03-31T07:55:00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konstalihelsenoras-my.sharepoint.com/personal/eivind_haukaas_helsenor_no/Documents/Desktop/Strategi/Statistikk%20Omsetning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https://konstalihelsenoras-my.sharepoint.com/personal/eivind_haukaas_helsenor_no/Documents/Desktop/Strategi/Statistikk%20Omsetning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https://konstalihelsenoras-my.sharepoint.com/personal/eivind_haukaas_helsenor_no/Documents/Desktop/Strategi/Statistikk%20Omsetning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https://konstalihelsenoras-my.sharepoint.com/personal/eivind_haukaas_helsenor_no/Documents/Desktop/Strategi/Statistikk%20Omsetning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https://konstalihelsenoras-my.sharepoint.com/personal/eivind_haukaas_helsenor_no/Documents/Desktop/Strategi/Statistikk%20Omsetning.xlsx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https://konstalihelsenoras-my.sharepoint.com/personal/eivind_haukaas_helsenor_no/Documents/Desktop/Strategi/Statistikk%20Omsetn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baseline="0" noProof="0" dirty="0">
                <a:solidFill>
                  <a:schemeClr val="tx1"/>
                </a:solidFill>
                <a:latin typeface="+mn-lt"/>
              </a:rPr>
              <a:t>De 40 største i 2024</a:t>
            </a:r>
            <a:endParaRPr lang="nb-NO" sz="2400" noProof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Data!$A$583:$A$622</c:f>
              <c:strCache>
                <c:ptCount val="40"/>
                <c:pt idx="0">
                  <c:v>Bergen</c:v>
                </c:pt>
                <c:pt idx="1">
                  <c:v>Oslo</c:v>
                </c:pt>
                <c:pt idx="2">
                  <c:v>Bodø</c:v>
                </c:pt>
                <c:pt idx="3">
                  <c:v>Tromsø</c:v>
                </c:pt>
                <c:pt idx="4">
                  <c:v>Harstad</c:v>
                </c:pt>
                <c:pt idx="5">
                  <c:v>Alver</c:v>
                </c:pt>
                <c:pt idx="6">
                  <c:v>Hol</c:v>
                </c:pt>
                <c:pt idx="7">
                  <c:v>Stavanger</c:v>
                </c:pt>
                <c:pt idx="8">
                  <c:v>Ullensvang</c:v>
                </c:pt>
                <c:pt idx="9">
                  <c:v>Alta</c:v>
                </c:pt>
                <c:pt idx="10">
                  <c:v>Bærum</c:v>
                </c:pt>
                <c:pt idx="11">
                  <c:v>Narvik</c:v>
                </c:pt>
                <c:pt idx="12">
                  <c:v>Tinn</c:v>
                </c:pt>
                <c:pt idx="13">
                  <c:v>Kristiansund</c:v>
                </c:pt>
                <c:pt idx="14">
                  <c:v>Ålesund</c:v>
                </c:pt>
                <c:pt idx="15">
                  <c:v>Herøy (Møre og Romsdal)</c:v>
                </c:pt>
                <c:pt idx="16">
                  <c:v>Nærøysund</c:v>
                </c:pt>
                <c:pt idx="17">
                  <c:v>Flekkefjord</c:v>
                </c:pt>
                <c:pt idx="18">
                  <c:v>Smøla</c:v>
                </c:pt>
                <c:pt idx="19">
                  <c:v>Hamarøy</c:v>
                </c:pt>
                <c:pt idx="20">
                  <c:v>Ørsta</c:v>
                </c:pt>
                <c:pt idx="21">
                  <c:v>Sør-Varanger</c:v>
                </c:pt>
                <c:pt idx="22">
                  <c:v>Tysnes</c:v>
                </c:pt>
                <c:pt idx="23">
                  <c:v>Asker</c:v>
                </c:pt>
                <c:pt idx="24">
                  <c:v>Ål</c:v>
                </c:pt>
                <c:pt idx="25">
                  <c:v>Vestnes</c:v>
                </c:pt>
                <c:pt idx="26">
                  <c:v>Bremanger</c:v>
                </c:pt>
                <c:pt idx="27">
                  <c:v>Hammerfest</c:v>
                </c:pt>
                <c:pt idx="28">
                  <c:v>Rælingen</c:v>
                </c:pt>
                <c:pt idx="29">
                  <c:v>Haugesund</c:v>
                </c:pt>
                <c:pt idx="30">
                  <c:v>Eidsvoll</c:v>
                </c:pt>
                <c:pt idx="31">
                  <c:v>Trondheim</c:v>
                </c:pt>
                <c:pt idx="32">
                  <c:v>Gol</c:v>
                </c:pt>
                <c:pt idx="33">
                  <c:v>Årdal</c:v>
                </c:pt>
                <c:pt idx="34">
                  <c:v>Fauske</c:v>
                </c:pt>
                <c:pt idx="35">
                  <c:v>Loppa</c:v>
                </c:pt>
                <c:pt idx="36">
                  <c:v>Drangedal</c:v>
                </c:pt>
                <c:pt idx="37">
                  <c:v>Oppdal</c:v>
                </c:pt>
                <c:pt idx="38">
                  <c:v>Sogndal</c:v>
                </c:pt>
                <c:pt idx="39">
                  <c:v>Fredrikstad</c:v>
                </c:pt>
              </c:strCache>
            </c:strRef>
          </c:cat>
          <c:val>
            <c:numRef>
              <c:f>Data!$B$583:$B$622</c:f>
              <c:numCache>
                <c:formatCode>"kr"\ #\ ##0;[Red]\-"kr"\ #\ ##0</c:formatCode>
                <c:ptCount val="40"/>
                <c:pt idx="0">
                  <c:v>254295196</c:v>
                </c:pt>
                <c:pt idx="1">
                  <c:v>111595332</c:v>
                </c:pt>
                <c:pt idx="2">
                  <c:v>83650908</c:v>
                </c:pt>
                <c:pt idx="3">
                  <c:v>60473733</c:v>
                </c:pt>
                <c:pt idx="4">
                  <c:v>57645253</c:v>
                </c:pt>
                <c:pt idx="5">
                  <c:v>51792945</c:v>
                </c:pt>
                <c:pt idx="6">
                  <c:v>47683871</c:v>
                </c:pt>
                <c:pt idx="7">
                  <c:v>44990779</c:v>
                </c:pt>
                <c:pt idx="8">
                  <c:v>41980244</c:v>
                </c:pt>
                <c:pt idx="9">
                  <c:v>39328391</c:v>
                </c:pt>
                <c:pt idx="10">
                  <c:v>34792944</c:v>
                </c:pt>
                <c:pt idx="11">
                  <c:v>34337404</c:v>
                </c:pt>
                <c:pt idx="12">
                  <c:v>32503019</c:v>
                </c:pt>
                <c:pt idx="13">
                  <c:v>31278478</c:v>
                </c:pt>
                <c:pt idx="14">
                  <c:v>31201846</c:v>
                </c:pt>
                <c:pt idx="15">
                  <c:v>28710461</c:v>
                </c:pt>
                <c:pt idx="16">
                  <c:v>26690245</c:v>
                </c:pt>
                <c:pt idx="17">
                  <c:v>24746696</c:v>
                </c:pt>
                <c:pt idx="18">
                  <c:v>24012932</c:v>
                </c:pt>
                <c:pt idx="19">
                  <c:v>23697731</c:v>
                </c:pt>
                <c:pt idx="20">
                  <c:v>23550893</c:v>
                </c:pt>
                <c:pt idx="21">
                  <c:v>22631351</c:v>
                </c:pt>
                <c:pt idx="22">
                  <c:v>22187469</c:v>
                </c:pt>
                <c:pt idx="23">
                  <c:v>21676149</c:v>
                </c:pt>
                <c:pt idx="24">
                  <c:v>21030022</c:v>
                </c:pt>
                <c:pt idx="25">
                  <c:v>20478077</c:v>
                </c:pt>
                <c:pt idx="26">
                  <c:v>20197853</c:v>
                </c:pt>
                <c:pt idx="27">
                  <c:v>19534949</c:v>
                </c:pt>
                <c:pt idx="28">
                  <c:v>19384690</c:v>
                </c:pt>
                <c:pt idx="29">
                  <c:v>19293581</c:v>
                </c:pt>
                <c:pt idx="30">
                  <c:v>19269150</c:v>
                </c:pt>
                <c:pt idx="31">
                  <c:v>19060660</c:v>
                </c:pt>
                <c:pt idx="32">
                  <c:v>17848509</c:v>
                </c:pt>
                <c:pt idx="33">
                  <c:v>17132667</c:v>
                </c:pt>
                <c:pt idx="34">
                  <c:v>17080149</c:v>
                </c:pt>
                <c:pt idx="35">
                  <c:v>16617505</c:v>
                </c:pt>
                <c:pt idx="36">
                  <c:v>16479139</c:v>
                </c:pt>
                <c:pt idx="37">
                  <c:v>15789682</c:v>
                </c:pt>
                <c:pt idx="38">
                  <c:v>15283642</c:v>
                </c:pt>
                <c:pt idx="39">
                  <c:v>14883320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7-4013-B807-0CF5413AE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375024"/>
        <c:axId val="1741376944"/>
      </c:barChart>
      <c:catAx>
        <c:axId val="17413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76944"/>
        <c:crosses val="autoZero"/>
        <c:auto val="1"/>
        <c:lblAlgn val="ctr"/>
        <c:lblOffset val="100"/>
        <c:noMultiLvlLbl val="0"/>
      </c:catAx>
      <c:valAx>
        <c:axId val="1741376944"/>
        <c:scaling>
          <c:orientation val="minMax"/>
          <c:max val="26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r&quot;\ #\ ##0;[Red]\-&quot;kr&quot;\ 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7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noProof="0" dirty="0">
                <a:solidFill>
                  <a:sysClr val="windowText" lastClr="000000"/>
                </a:solidFill>
              </a:rPr>
              <a:t>Hva anskaffes?</a:t>
            </a:r>
          </a:p>
        </c:rich>
      </c:tx>
      <c:layout>
        <c:manualLayout>
          <c:xMode val="edge"/>
          <c:yMode val="edge"/>
          <c:x val="0.38693168169222192"/>
          <c:y val="1.21323553996783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Data!$G$453</c:f>
              <c:strCache>
                <c:ptCount val="1"/>
                <c:pt idx="0">
                  <c:v>Avtaleleveranse med utenlandsk vikar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>
                  <a:lumMod val="25000"/>
                  <a:lumOff val="75000"/>
                </a:schemeClr>
              </a:solidFill>
            </a:ln>
            <a:effectLst/>
            <a:sp3d>
              <a:contourClr>
                <a:schemeClr val="tx1">
                  <a:lumMod val="25000"/>
                  <a:lumOff val="75000"/>
                </a:schemeClr>
              </a:contourClr>
            </a:sp3d>
          </c:spPr>
          <c:invertIfNegative val="0"/>
          <c:cat>
            <c:numRef>
              <c:f>Data!$H$452:$K$452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Data!$H$453:$K$453</c:f>
              <c:numCache>
                <c:formatCode>"kr"\ #\ ##0</c:formatCode>
                <c:ptCount val="4"/>
                <c:pt idx="0">
                  <c:v>1043288772</c:v>
                </c:pt>
                <c:pt idx="1">
                  <c:v>1283689315</c:v>
                </c:pt>
                <c:pt idx="2">
                  <c:v>1562601835</c:v>
                </c:pt>
                <c:pt idx="3">
                  <c:v>1510595718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3-4879-839E-4D7F431E17BA}"/>
            </c:ext>
          </c:extLst>
        </c:ser>
        <c:ser>
          <c:idx val="1"/>
          <c:order val="1"/>
          <c:tx>
            <c:strRef>
              <c:f>Data!$G$454</c:f>
              <c:strCache>
                <c:ptCount val="1"/>
                <c:pt idx="0">
                  <c:v>Avtaleleveranse med norsk vikar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>
                  <a:lumMod val="25000"/>
                  <a:lumOff val="75000"/>
                </a:schemeClr>
              </a:solidFill>
            </a:ln>
            <a:effectLst/>
            <a:sp3d>
              <a:contourClr>
                <a:schemeClr val="tx1">
                  <a:lumMod val="25000"/>
                  <a:lumOff val="75000"/>
                </a:schemeClr>
              </a:contourClr>
            </a:sp3d>
          </c:spPr>
          <c:invertIfNegative val="0"/>
          <c:cat>
            <c:numRef>
              <c:f>Data!$H$452:$K$452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Data!$H$454:$K$454</c:f>
              <c:numCache>
                <c:formatCode>"kr"\ #\ ##0</c:formatCode>
                <c:ptCount val="4"/>
                <c:pt idx="0">
                  <c:v>313127028</c:v>
                </c:pt>
                <c:pt idx="1">
                  <c:v>258578320</c:v>
                </c:pt>
                <c:pt idx="2">
                  <c:v>343921086</c:v>
                </c:pt>
                <c:pt idx="3">
                  <c:v>349325583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3-4879-839E-4D7F431E17BA}"/>
            </c:ext>
          </c:extLst>
        </c:ser>
        <c:ser>
          <c:idx val="2"/>
          <c:order val="2"/>
          <c:tx>
            <c:strRef>
              <c:f>Data!$G$455</c:f>
              <c:strCache>
                <c:ptCount val="1"/>
                <c:pt idx="0">
                  <c:v>Avtalebrudd og direkte anskaffelse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>
                  <a:lumMod val="25000"/>
                  <a:lumOff val="75000"/>
                </a:schemeClr>
              </a:solidFill>
            </a:ln>
            <a:effectLst/>
            <a:sp3d>
              <a:contourClr>
                <a:schemeClr val="tx1">
                  <a:lumMod val="25000"/>
                  <a:lumOff val="75000"/>
                </a:schemeClr>
              </a:contourClr>
            </a:sp3d>
          </c:spPr>
          <c:invertIfNegative val="0"/>
          <c:cat>
            <c:numRef>
              <c:f>Data!$H$452:$K$452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Data!$H$455:$K$455</c:f>
              <c:numCache>
                <c:formatCode>"kr"\ #\ ##0</c:formatCode>
                <c:ptCount val="4"/>
                <c:pt idx="0">
                  <c:v>411876313</c:v>
                </c:pt>
                <c:pt idx="1">
                  <c:v>771504816</c:v>
                </c:pt>
                <c:pt idx="2">
                  <c:v>760003159</c:v>
                </c:pt>
                <c:pt idx="3">
                  <c:v>497238413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33-4879-839E-4D7F431E1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96960896"/>
        <c:axId val="1896965216"/>
        <c:axId val="0"/>
      </c:bar3DChart>
      <c:catAx>
        <c:axId val="189696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6965216"/>
        <c:crosses val="autoZero"/>
        <c:auto val="1"/>
        <c:lblAlgn val="ctr"/>
        <c:lblOffset val="100"/>
        <c:noMultiLvlLbl val="0"/>
      </c:catAx>
      <c:valAx>
        <c:axId val="189696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r&quot;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6960896"/>
        <c:crosses val="autoZero"/>
        <c:crossBetween val="between"/>
        <c:majorUnit val="300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b="0" noProof="0" dirty="0">
                <a:solidFill>
                  <a:schemeClr val="tx1"/>
                </a:solidFill>
              </a:rPr>
              <a:t>De</a:t>
            </a:r>
            <a:r>
              <a:rPr lang="nb-NO" sz="2800" b="0" baseline="0" noProof="0" dirty="0">
                <a:solidFill>
                  <a:schemeClr val="tx1"/>
                </a:solidFill>
              </a:rPr>
              <a:t> 40 største p</a:t>
            </a:r>
            <a:r>
              <a:rPr lang="nb-NO" sz="2800" b="0" noProof="0" dirty="0">
                <a:solidFill>
                  <a:schemeClr val="tx1"/>
                </a:solidFill>
              </a:rPr>
              <a:t>er innbygger</a:t>
            </a:r>
            <a:r>
              <a:rPr lang="nb-NO" sz="2800" b="0" i="0" u="none" strike="noStrike" kern="1200" spc="0" baseline="0" noProof="0" dirty="0">
                <a:solidFill>
                  <a:schemeClr val="tx1"/>
                </a:solidFill>
                <a:latin typeface="Aptos Narrow" panose="020B0004020202020204" pitchFamily="34" charset="0"/>
              </a:rPr>
              <a:t> </a:t>
            </a:r>
            <a:endParaRPr lang="nb-NO" sz="2800" b="0" noProof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Data!$A$625:$A$664</c:f>
              <c:strCache>
                <c:ptCount val="40"/>
                <c:pt idx="0">
                  <c:v>Loppa</c:v>
                </c:pt>
                <c:pt idx="1">
                  <c:v>Smøla</c:v>
                </c:pt>
                <c:pt idx="2">
                  <c:v>Hol</c:v>
                </c:pt>
                <c:pt idx="3">
                  <c:v>Hamarøy</c:v>
                </c:pt>
                <c:pt idx="4">
                  <c:v>Tysnes</c:v>
                </c:pt>
                <c:pt idx="5">
                  <c:v>Kvænangen</c:v>
                </c:pt>
                <c:pt idx="6">
                  <c:v>Åmli</c:v>
                </c:pt>
                <c:pt idx="7">
                  <c:v>Bremanger</c:v>
                </c:pt>
                <c:pt idx="8">
                  <c:v>Tinn</c:v>
                </c:pt>
                <c:pt idx="9">
                  <c:v>Tydal</c:v>
                </c:pt>
                <c:pt idx="10">
                  <c:v>Vevelstad</c:v>
                </c:pt>
                <c:pt idx="11">
                  <c:v>Vik</c:v>
                </c:pt>
                <c:pt idx="12">
                  <c:v>Flatanger</c:v>
                </c:pt>
                <c:pt idx="13">
                  <c:v>Ål</c:v>
                </c:pt>
                <c:pt idx="14">
                  <c:v>Aure</c:v>
                </c:pt>
                <c:pt idx="15">
                  <c:v>Drangedal</c:v>
                </c:pt>
                <c:pt idx="16">
                  <c:v>Ullensvang</c:v>
                </c:pt>
                <c:pt idx="17">
                  <c:v>Siljan</c:v>
                </c:pt>
                <c:pt idx="18">
                  <c:v>Gol</c:v>
                </c:pt>
                <c:pt idx="19">
                  <c:v>Gratangen</c:v>
                </c:pt>
                <c:pt idx="20">
                  <c:v>Årdal</c:v>
                </c:pt>
                <c:pt idx="21">
                  <c:v>Herøy (Møre og Romsdal)</c:v>
                </c:pt>
                <c:pt idx="22">
                  <c:v>Askvoll</c:v>
                </c:pt>
                <c:pt idx="23">
                  <c:v>Karasjok</c:v>
                </c:pt>
                <c:pt idx="24">
                  <c:v>Aurland</c:v>
                </c:pt>
                <c:pt idx="25">
                  <c:v>Flesberg</c:v>
                </c:pt>
                <c:pt idx="26">
                  <c:v>Vang</c:v>
                </c:pt>
                <c:pt idx="27">
                  <c:v>Kåfjord</c:v>
                </c:pt>
                <c:pt idx="28">
                  <c:v>Lierne</c:v>
                </c:pt>
                <c:pt idx="29">
                  <c:v>Vestnes</c:v>
                </c:pt>
                <c:pt idx="30">
                  <c:v>Høyanger</c:v>
                </c:pt>
                <c:pt idx="31">
                  <c:v>Nærøysund</c:v>
                </c:pt>
                <c:pt idx="32">
                  <c:v>Flekkefjord</c:v>
                </c:pt>
                <c:pt idx="33">
                  <c:v>Nordkapp</c:v>
                </c:pt>
                <c:pt idx="34">
                  <c:v>Tingvoll</c:v>
                </c:pt>
                <c:pt idx="35">
                  <c:v>Hasvik</c:v>
                </c:pt>
                <c:pt idx="36">
                  <c:v>Masfjorden</c:v>
                </c:pt>
                <c:pt idx="37">
                  <c:v>Grane</c:v>
                </c:pt>
                <c:pt idx="38">
                  <c:v>Harstad</c:v>
                </c:pt>
                <c:pt idx="39">
                  <c:v>Vaksdal</c:v>
                </c:pt>
              </c:strCache>
            </c:strRef>
          </c:cat>
          <c:val>
            <c:numRef>
              <c:f>Data!$B$625:$B$664</c:f>
              <c:numCache>
                <c:formatCode>#,##0</c:formatCode>
                <c:ptCount val="40"/>
                <c:pt idx="0">
                  <c:v>19233.223379629631</c:v>
                </c:pt>
                <c:pt idx="1">
                  <c:v>11122.247336729968</c:v>
                </c:pt>
                <c:pt idx="2">
                  <c:v>10605.843193950179</c:v>
                </c:pt>
                <c:pt idx="3">
                  <c:v>8683.6683766947608</c:v>
                </c:pt>
                <c:pt idx="4">
                  <c:v>7593.2474332648871</c:v>
                </c:pt>
                <c:pt idx="5">
                  <c:v>6527.3284356093345</c:v>
                </c:pt>
                <c:pt idx="6">
                  <c:v>6193.7641509433961</c:v>
                </c:pt>
                <c:pt idx="7">
                  <c:v>5954.5557193396226</c:v>
                </c:pt>
                <c:pt idx="8">
                  <c:v>5874.3934574371951</c:v>
                </c:pt>
                <c:pt idx="9">
                  <c:v>5208.552393272962</c:v>
                </c:pt>
                <c:pt idx="10">
                  <c:v>5035.0479166666664</c:v>
                </c:pt>
                <c:pt idx="11">
                  <c:v>4511.2947863582913</c:v>
                </c:pt>
                <c:pt idx="12">
                  <c:v>4331.9435483870966</c:v>
                </c:pt>
                <c:pt idx="13">
                  <c:v>4200.1242260834833</c:v>
                </c:pt>
                <c:pt idx="14">
                  <c:v>4191.3248239436616</c:v>
                </c:pt>
                <c:pt idx="15">
                  <c:v>4033.0736661771903</c:v>
                </c:pt>
                <c:pt idx="16">
                  <c:v>3810.4968684759915</c:v>
                </c:pt>
                <c:pt idx="17">
                  <c:v>3695.790092359362</c:v>
                </c:pt>
                <c:pt idx="18">
                  <c:v>3579.7250300842356</c:v>
                </c:pt>
                <c:pt idx="19">
                  <c:v>3413.5981308411215</c:v>
                </c:pt>
                <c:pt idx="20">
                  <c:v>3270.2170261500287</c:v>
                </c:pt>
                <c:pt idx="21">
                  <c:v>3201.4340990187334</c:v>
                </c:pt>
                <c:pt idx="22">
                  <c:v>3146.5177494976556</c:v>
                </c:pt>
                <c:pt idx="23">
                  <c:v>3132.1259259259259</c:v>
                </c:pt>
                <c:pt idx="24">
                  <c:v>3075.4683333333332</c:v>
                </c:pt>
                <c:pt idx="25">
                  <c:v>3068.5839626033799</c:v>
                </c:pt>
                <c:pt idx="26">
                  <c:v>3033.8249240121581</c:v>
                </c:pt>
                <c:pt idx="27">
                  <c:v>2966.11094224924</c:v>
                </c:pt>
                <c:pt idx="28">
                  <c:v>2881.4396617986163</c:v>
                </c:pt>
                <c:pt idx="29">
                  <c:v>2865.2689240240661</c:v>
                </c:pt>
                <c:pt idx="30">
                  <c:v>2800.5385408610468</c:v>
                </c:pt>
                <c:pt idx="31">
                  <c:v>2677.5927969502409</c:v>
                </c:pt>
                <c:pt idx="32">
                  <c:v>2666.9572152171572</c:v>
                </c:pt>
                <c:pt idx="33">
                  <c:v>2607.163334462894</c:v>
                </c:pt>
                <c:pt idx="34">
                  <c:v>2523.9092403814534</c:v>
                </c:pt>
                <c:pt idx="35">
                  <c:v>2410.226762002043</c:v>
                </c:pt>
                <c:pt idx="36">
                  <c:v>2392.409090909091</c:v>
                </c:pt>
                <c:pt idx="37">
                  <c:v>2320.4139599170699</c:v>
                </c:pt>
                <c:pt idx="38">
                  <c:v>2300.6566491060025</c:v>
                </c:pt>
                <c:pt idx="39">
                  <c:v>2257.5179127725855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D-487E-974E-C0DF4AAAF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645856"/>
        <c:axId val="394642496"/>
      </c:barChart>
      <c:catAx>
        <c:axId val="39464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642496"/>
        <c:crosses val="autoZero"/>
        <c:auto val="1"/>
        <c:lblAlgn val="ctr"/>
        <c:lblOffset val="100"/>
        <c:noMultiLvlLbl val="0"/>
      </c:catAx>
      <c:valAx>
        <c:axId val="394642496"/>
        <c:scaling>
          <c:orientation val="minMax"/>
          <c:max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r&quot;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645856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noProof="0" dirty="0">
                <a:solidFill>
                  <a:schemeClr val="tx1"/>
                </a:solidFill>
              </a:rPr>
              <a:t>Så mye</a:t>
            </a:r>
            <a:r>
              <a:rPr lang="nb-NO" sz="2800" baseline="0" noProof="0" dirty="0">
                <a:solidFill>
                  <a:schemeClr val="tx1"/>
                </a:solidFill>
              </a:rPr>
              <a:t> handlet de for</a:t>
            </a:r>
            <a:endParaRPr lang="nb-NO" sz="2800" noProof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E1C2FED-9A60-4105-9F69-D66026DB3687}" type="VALUE">
                      <a:rPr lang="en-US"/>
                      <a:pPr/>
                      <a:t>[VERDI]</a:t>
                    </a:fld>
                    <a:r>
                      <a:rPr lang="en-US" baseline="0"/>
                      <a:t> kommuner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033-4DE2-9C46-42D1D4AC989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E1B1353-1648-4E53-9CC8-E08FD3F56AAF}" type="VALUE">
                      <a:rPr lang="en-US"/>
                      <a:pPr/>
                      <a:t>[VERDI]</a:t>
                    </a:fld>
                    <a:r>
                      <a:rPr lang="en-US"/>
                      <a:t> kommuner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033-4DE2-9C46-42D1D4AC989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7D27BF0-4C6E-46A8-B868-94B0388AE95B}" type="VALUE">
                      <a:rPr lang="en-US"/>
                      <a:pPr/>
                      <a:t>[VERDI]</a:t>
                    </a:fld>
                    <a:r>
                      <a:rPr lang="en-US"/>
                      <a:t> kommuner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033-4DE2-9C46-42D1D4AC989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8A01D73-5C01-490D-8619-8E0676B529F0}" type="VALUE">
                      <a:rPr lang="en-US"/>
                      <a:pPr/>
                      <a:t>[VERDI]</a:t>
                    </a:fld>
                    <a:r>
                      <a:rPr lang="en-US"/>
                      <a:t> kommuner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033-4DE2-9C46-42D1D4AC989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65CC1D5-E3F7-4B7A-9CB2-C312B0391365}" type="VALUE">
                      <a:rPr lang="en-US"/>
                      <a:pPr/>
                      <a:t>[VERDI]</a:t>
                    </a:fld>
                    <a:r>
                      <a:rPr lang="en-US"/>
                      <a:t> kommuner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033-4DE2-9C46-42D1D4AC9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'Ark1'!$A$51:$A$57</c:f>
              <c:strCache>
                <c:ptCount val="7"/>
                <c:pt idx="0">
                  <c:v>Null</c:v>
                </c:pt>
                <c:pt idx="1">
                  <c:v>Mindre enn 1,3 mill</c:v>
                </c:pt>
                <c:pt idx="2">
                  <c:v>1,3 til 7,8 mill</c:v>
                </c:pt>
                <c:pt idx="3">
                  <c:v>7,8 til 20 mill</c:v>
                </c:pt>
                <c:pt idx="4">
                  <c:v>20 til 100 mill</c:v>
                </c:pt>
                <c:pt idx="5">
                  <c:v>111 mill (Oslo)</c:v>
                </c:pt>
                <c:pt idx="6">
                  <c:v>254 mill (Bergen)</c:v>
                </c:pt>
              </c:strCache>
            </c:strRef>
          </c:cat>
          <c:val>
            <c:numRef>
              <c:f>'Ark1'!$B$51:$B$57</c:f>
              <c:numCache>
                <c:formatCode>General</c:formatCode>
                <c:ptCount val="7"/>
                <c:pt idx="0">
                  <c:v>74</c:v>
                </c:pt>
                <c:pt idx="1">
                  <c:v>70</c:v>
                </c:pt>
                <c:pt idx="2">
                  <c:v>133</c:v>
                </c:pt>
                <c:pt idx="3">
                  <c:v>47</c:v>
                </c:pt>
                <c:pt idx="4">
                  <c:v>25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33-4DE2-9C46-42D1D4AC9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3123872"/>
        <c:axId val="2073124352"/>
      </c:barChart>
      <c:catAx>
        <c:axId val="207312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124352"/>
        <c:crosses val="autoZero"/>
        <c:auto val="1"/>
        <c:lblAlgn val="ctr"/>
        <c:lblOffset val="100"/>
        <c:noMultiLvlLbl val="0"/>
      </c:catAx>
      <c:valAx>
        <c:axId val="20731243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312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nb-NO" sz="2800" noProof="0" dirty="0"/>
              <a:t>Anskaffelsesmetode</a:t>
            </a:r>
          </a:p>
        </c:rich>
      </c:tx>
      <c:layout>
        <c:manualLayout>
          <c:xMode val="edge"/>
          <c:yMode val="edge"/>
          <c:x val="0.34111327790892604"/>
          <c:y val="1.2443439098755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CB5-4F59-964B-D3E396DA99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CB5-4F59-964B-D3E396DA9945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CB5-4F59-964B-D3E396DA9945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Diagrammer!$A$94:$A$96</c:f>
              <c:strCache>
                <c:ptCount val="3"/>
                <c:pt idx="0">
                  <c:v>Rammeavtale</c:v>
                </c:pt>
                <c:pt idx="1">
                  <c:v>Rammeavtalelekkasje</c:v>
                </c:pt>
                <c:pt idx="2">
                  <c:v>Direkte anskaffelse</c:v>
                </c:pt>
              </c:strCache>
            </c:strRef>
          </c:cat>
          <c:val>
            <c:numRef>
              <c:f>Diagrammer!$B$94:$B$96</c:f>
              <c:numCache>
                <c:formatCode>"kr"#,##0_);[Red]\("kr"#,##0\)</c:formatCode>
                <c:ptCount val="3"/>
                <c:pt idx="0">
                  <c:v>1746957668</c:v>
                </c:pt>
                <c:pt idx="1">
                  <c:v>463796126</c:v>
                </c:pt>
                <c:pt idx="2">
                  <c:v>144414833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B5-4F59-964B-D3E396DA994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v>Serie 2</c:v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08-0CB5-4F59-964B-D3E396DA9945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0A-0CB5-4F59-964B-D3E396DA9945}"/>
                    </c:ext>
                  </c:extLst>
                </c:dPt>
                <c:dLbls>
                  <c:spPr>
                    <a:pattFill prst="pct75">
                      <a:fgClr>
                        <a:sysClr val="windowText" lastClr="000000">
                          <a:lumMod val="75000"/>
                          <a:lumOff val="25000"/>
                        </a:sysClr>
                      </a:fgClr>
                      <a:bgClr>
                        <a:sysClr val="windowText" lastClr="000000">
                          <a:lumMod val="65000"/>
                          <a:lumOff val="35000"/>
                        </a:sys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val>
                  <c:numRef>
                    <c:extLst>
                      <c:ext uri="{02D57815-91ED-43cb-92C2-25804820EDAC}">
                        <c15:formulaRef>
                          <c15:sqref>Diagrammer!$B$98:$B$99</c15:sqref>
                        </c15:formulaRef>
                      </c:ext>
                    </c:extLst>
                    <c:numCache>
                      <c:formatCode>"kr"#,##0_);[Red]\("kr"#,##0\)</c:formatCode>
                      <c:ptCount val="2"/>
                      <c:pt idx="0">
                        <c:v>134766668</c:v>
                      </c:pt>
                      <c:pt idx="1">
                        <c:v>11870491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CB5-4F59-964B-D3E396DA9945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b="1" noProof="0" dirty="0">
                <a:solidFill>
                  <a:sysClr val="windowText" lastClr="000000"/>
                </a:solidFill>
              </a:rPr>
              <a:t>Bærums</a:t>
            </a:r>
            <a:r>
              <a:rPr lang="nb-NO" sz="2800" b="1" baseline="0" noProof="0" dirty="0">
                <a:solidFill>
                  <a:sysClr val="windowText" lastClr="000000"/>
                </a:solidFill>
              </a:rPr>
              <a:t> reduksjon på 87%</a:t>
            </a:r>
            <a:r>
              <a:rPr lang="nb-NO" sz="2800" b="1" noProof="0" dirty="0">
                <a:solidFill>
                  <a:sysClr val="windowText" lastClr="000000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Diagrammer!$A$33</c:f>
              <c:strCache>
                <c:ptCount val="1"/>
                <c:pt idx="0">
                  <c:v>Bærum total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3093922651933702E-2"/>
                  <c:y val="-7.3273964537840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9E-49AA-BCD0-6A7EE5D0154E}"/>
                </c:ext>
              </c:extLst>
            </c:dLbl>
            <c:dLbl>
              <c:idx val="2"/>
              <c:layout>
                <c:manualLayout>
                  <c:x val="-6.7633880019141255E-3"/>
                  <c:y val="-6.9311607553188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9E-49AA-BCD0-6A7EE5D0154E}"/>
                </c:ext>
              </c:extLst>
            </c:dLbl>
            <c:dLbl>
              <c:idx val="3"/>
              <c:layout>
                <c:manualLayout>
                  <c:x val="-1.0446629254216151E-2"/>
                  <c:y val="-8.91233924764512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9E-49AA-BCD0-6A7EE5D0154E}"/>
                </c:ext>
              </c:extLst>
            </c:dLbl>
            <c:numFmt formatCode="&quot;kr&quot;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Diagrammer!$B$32:$E$32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Diagrammer!$B$33:$E$33</c:f>
              <c:numCache>
                <c:formatCode>"kr"\ #\ ##0;[Red]\-"kr"\ #\ ##0</c:formatCode>
                <c:ptCount val="4"/>
                <c:pt idx="0">
                  <c:v>304786368</c:v>
                </c:pt>
                <c:pt idx="1">
                  <c:v>107696694</c:v>
                </c:pt>
                <c:pt idx="2">
                  <c:v>47443438</c:v>
                </c:pt>
                <c:pt idx="3">
                  <c:v>34792944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BF9E-49AA-BCD0-6A7EE5D0154E}"/>
            </c:ext>
          </c:extLst>
        </c:ser>
        <c:ser>
          <c:idx val="1"/>
          <c:order val="1"/>
          <c:tx>
            <c:strRef>
              <c:f>Diagrammer!$A$34</c:f>
              <c:strCache>
                <c:ptCount val="1"/>
                <c:pt idx="0">
                  <c:v>Avtalelekkasje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9392265193370171E-2"/>
                  <c:y val="7.3273964537840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9E-49AA-BCD0-6A7EE5D0154E}"/>
                </c:ext>
              </c:extLst>
            </c:dLbl>
            <c:dLbl>
              <c:idx val="1"/>
              <c:layout>
                <c:manualLayout>
                  <c:x val="-0.14488493496324015"/>
                  <c:y val="3.3650394691315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9E-49AA-BCD0-6A7EE5D0154E}"/>
                </c:ext>
              </c:extLst>
            </c:dLbl>
            <c:dLbl>
              <c:idx val="2"/>
              <c:layout>
                <c:manualLayout>
                  <c:x val="-0.13383521120633401"/>
                  <c:y val="3.7612751675967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9E-49AA-BCD0-6A7EE5D0154E}"/>
                </c:ext>
              </c:extLst>
            </c:dLbl>
            <c:dLbl>
              <c:idx val="3"/>
              <c:layout>
                <c:manualLayout>
                  <c:x val="6.3535911602209949E-3"/>
                  <c:y val="-3.370967404777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9E-49AA-BCD0-6A7EE5D0154E}"/>
                </c:ext>
              </c:extLst>
            </c:dLbl>
            <c:numFmt formatCode="&quot;kr&quot;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Diagrammer!$B$32:$E$32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Diagrammer!$B$34:$E$34</c:f>
              <c:numCache>
                <c:formatCode>"kr"\ #\ ##0;[Red]\-"kr"\ #\ ##0</c:formatCode>
                <c:ptCount val="4"/>
                <c:pt idx="0">
                  <c:v>144261000</c:v>
                </c:pt>
                <c:pt idx="1">
                  <c:v>42642000</c:v>
                </c:pt>
                <c:pt idx="2">
                  <c:v>35864000</c:v>
                </c:pt>
                <c:pt idx="3">
                  <c:v>2552000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F9E-49AA-BCD0-6A7EE5D01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02031"/>
        <c:axId val="800102511"/>
      </c:lineChart>
      <c:catAx>
        <c:axId val="8001020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2511"/>
        <c:crosses val="autoZero"/>
        <c:auto val="1"/>
        <c:lblAlgn val="ctr"/>
        <c:lblOffset val="100"/>
        <c:noMultiLvlLbl val="0"/>
      </c:catAx>
      <c:valAx>
        <c:axId val="80010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r&quot;\ #\ ##0;[Red]\-&quot;kr&quot;\ #\ 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102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nb-NO" sz="2800" b="1" dirty="0">
                <a:solidFill>
                  <a:schemeClr val="tx1"/>
                </a:solidFill>
              </a:rPr>
              <a:t>Bergen</a:t>
            </a:r>
            <a:r>
              <a:rPr lang="nb-NO" sz="2800" dirty="0">
                <a:solidFill>
                  <a:schemeClr val="tx1"/>
                </a:solidFill>
              </a:rPr>
              <a:t> </a:t>
            </a:r>
            <a:r>
              <a:rPr lang="nb-NO" sz="2800" b="1" dirty="0">
                <a:solidFill>
                  <a:schemeClr val="tx1"/>
                </a:solidFill>
              </a:rPr>
              <a:t>og</a:t>
            </a:r>
            <a:r>
              <a:rPr lang="nb-NO" sz="2800" dirty="0">
                <a:solidFill>
                  <a:schemeClr val="tx1"/>
                </a:solidFill>
              </a:rPr>
              <a:t> </a:t>
            </a:r>
            <a:r>
              <a:rPr lang="nb-NO" sz="2800" b="1" dirty="0">
                <a:solidFill>
                  <a:schemeClr val="tx1"/>
                </a:solidFill>
              </a:rPr>
              <a:t>Trondheim</a:t>
            </a:r>
            <a:endParaRPr lang="en-US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Diagrammer!$B$64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Diagrammer!$A$65:$A$66</c:f>
              <c:strCache>
                <c:ptCount val="2"/>
                <c:pt idx="0">
                  <c:v>Bergen</c:v>
                </c:pt>
                <c:pt idx="1">
                  <c:v>Trondheim</c:v>
                </c:pt>
              </c:strCache>
            </c:strRef>
          </c:cat>
          <c:val>
            <c:numRef>
              <c:f>Diagrammer!$B$65:$B$66</c:f>
              <c:numCache>
                <c:formatCode>"kr"\ #\ ##0;[Red]\-"kr"\ #\ ##0</c:formatCode>
                <c:ptCount val="2"/>
                <c:pt idx="0">
                  <c:v>190191616</c:v>
                </c:pt>
                <c:pt idx="1">
                  <c:v>126035930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47-4AF8-90FD-0EBE2CE8FB41}"/>
            </c:ext>
          </c:extLst>
        </c:ser>
        <c:ser>
          <c:idx val="1"/>
          <c:order val="1"/>
          <c:tx>
            <c:strRef>
              <c:f>Diagrammer!$C$64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Diagrammer!$A$65:$A$66</c:f>
              <c:strCache>
                <c:ptCount val="2"/>
                <c:pt idx="0">
                  <c:v>Bergen</c:v>
                </c:pt>
                <c:pt idx="1">
                  <c:v>Trondheim</c:v>
                </c:pt>
              </c:strCache>
            </c:strRef>
          </c:cat>
          <c:val>
            <c:numRef>
              <c:f>Diagrammer!$C$65:$C$66</c:f>
              <c:numCache>
                <c:formatCode>"kr"\ #\ ##0;[Red]\-"kr"\ #\ ##0</c:formatCode>
                <c:ptCount val="2"/>
                <c:pt idx="0">
                  <c:v>254295196</c:v>
                </c:pt>
                <c:pt idx="1">
                  <c:v>19060660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47-4AF8-90FD-0EBE2CE8F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3357247"/>
        <c:axId val="406576927"/>
      </c:barChart>
      <c:catAx>
        <c:axId val="803357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76927"/>
        <c:crosses val="autoZero"/>
        <c:auto val="1"/>
        <c:lblAlgn val="ctr"/>
        <c:lblOffset val="100"/>
        <c:noMultiLvlLbl val="0"/>
      </c:catAx>
      <c:valAx>
        <c:axId val="406576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kr&quot;\ #\ ##0;[Red]\-&quot;kr&quot;\ 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357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noProof="0" dirty="0">
                <a:solidFill>
                  <a:schemeClr val="tx1"/>
                </a:solidFill>
              </a:rPr>
              <a:t>Omsetningsvekst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'2021-2024 Leverandører'!$H$1</c:f>
              <c:strCache>
                <c:ptCount val="1"/>
                <c:pt idx="0">
                  <c:v>1 års endring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'2021-2024 Leverandører'!$A$2:$A$6</c:f>
              <c:strCache>
                <c:ptCount val="5"/>
                <c:pt idx="0">
                  <c:v>Ecura</c:v>
                </c:pt>
                <c:pt idx="1">
                  <c:v>Dedicare</c:v>
                </c:pt>
                <c:pt idx="2">
                  <c:v>Konstali</c:v>
                </c:pt>
                <c:pt idx="3">
                  <c:v>Focus</c:v>
                </c:pt>
                <c:pt idx="4">
                  <c:v>Pacuramed</c:v>
                </c:pt>
              </c:strCache>
            </c:strRef>
          </c:cat>
          <c:val>
            <c:numRef>
              <c:f>'2021-2024 Leverandører'!$H$2:$H$6</c:f>
              <c:numCache>
                <c:formatCode>0.00%</c:formatCode>
                <c:ptCount val="5"/>
                <c:pt idx="0">
                  <c:v>-3.2212846869797196E-2</c:v>
                </c:pt>
                <c:pt idx="1">
                  <c:v>-1.3900865179342525E-2</c:v>
                </c:pt>
                <c:pt idx="2">
                  <c:v>0.10109673756104942</c:v>
                </c:pt>
                <c:pt idx="3">
                  <c:v>-0.25050104029417941</c:v>
                </c:pt>
                <c:pt idx="4">
                  <c:v>9.0038943083353917E-2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E-4259-A1E2-B1D186749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009503"/>
        <c:axId val="300022463"/>
      </c:barChart>
      <c:catAx>
        <c:axId val="300009503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022463"/>
        <c:crosses val="autoZero"/>
        <c:auto val="1"/>
        <c:lblAlgn val="ctr"/>
        <c:lblOffset val="100"/>
        <c:noMultiLvlLbl val="0"/>
      </c:catAx>
      <c:valAx>
        <c:axId val="300022463"/>
        <c:scaling>
          <c:orientation val="minMax"/>
          <c:max val="0.30000000000000004"/>
          <c:min val="-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009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2800" noProof="0" dirty="0">
                <a:solidFill>
                  <a:sysClr val="windowText" lastClr="000000"/>
                </a:solidFill>
              </a:rPr>
              <a:t>Direkte anskaffelse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Data!$B$522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Data!$A$523:$A$532</c:f>
              <c:strCache>
                <c:ptCount val="10"/>
                <c:pt idx="0">
                  <c:v>Bonliva</c:v>
                </c:pt>
                <c:pt idx="1">
                  <c:v>Kooperativ</c:v>
                </c:pt>
                <c:pt idx="2">
                  <c:v>Vårdinsats</c:v>
                </c:pt>
                <c:pt idx="3">
                  <c:v>Helseleverandøren</c:v>
                </c:pt>
                <c:pt idx="4">
                  <c:v>Worknorway</c:v>
                </c:pt>
                <c:pt idx="5">
                  <c:v>Din Helsevikar</c:v>
                </c:pt>
                <c:pt idx="6">
                  <c:v>Nordic Nurse</c:v>
                </c:pt>
                <c:pt idx="7">
                  <c:v>Trondheim private</c:v>
                </c:pt>
                <c:pt idx="8">
                  <c:v>Nordlys</c:v>
                </c:pt>
                <c:pt idx="9">
                  <c:v>Rentalcare</c:v>
                </c:pt>
              </c:strCache>
            </c:strRef>
          </c:cat>
          <c:val>
            <c:numRef>
              <c:f>Data!$B$523:$B$532</c:f>
              <c:numCache>
                <c:formatCode>"kr"\ #\ ##0</c:formatCode>
                <c:ptCount val="10"/>
                <c:pt idx="0">
                  <c:v>167022320</c:v>
                </c:pt>
                <c:pt idx="1">
                  <c:v>108120234</c:v>
                </c:pt>
                <c:pt idx="2">
                  <c:v>68956795</c:v>
                </c:pt>
                <c:pt idx="3">
                  <c:v>53005808</c:v>
                </c:pt>
                <c:pt idx="4">
                  <c:v>31580905</c:v>
                </c:pt>
                <c:pt idx="5">
                  <c:v>48693627</c:v>
                </c:pt>
                <c:pt idx="6">
                  <c:v>42052877</c:v>
                </c:pt>
                <c:pt idx="7">
                  <c:v>23594479</c:v>
                </c:pt>
                <c:pt idx="8">
                  <c:v>14463544</c:v>
                </c:pt>
                <c:pt idx="9">
                  <c:v>9548541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E-47A1-AE47-54511D2E889F}"/>
            </c:ext>
          </c:extLst>
        </c:ser>
        <c:ser>
          <c:idx val="1"/>
          <c:order val="1"/>
          <c:tx>
            <c:strRef>
              <c:f>Data!$C$522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Data!$A$523:$A$532</c:f>
              <c:strCache>
                <c:ptCount val="10"/>
                <c:pt idx="0">
                  <c:v>Bonliva</c:v>
                </c:pt>
                <c:pt idx="1">
                  <c:v>Kooperativ</c:v>
                </c:pt>
                <c:pt idx="2">
                  <c:v>Vårdinsats</c:v>
                </c:pt>
                <c:pt idx="3">
                  <c:v>Helseleverandøren</c:v>
                </c:pt>
                <c:pt idx="4">
                  <c:v>Worknorway</c:v>
                </c:pt>
                <c:pt idx="5">
                  <c:v>Din Helsevikar</c:v>
                </c:pt>
                <c:pt idx="6">
                  <c:v>Nordic Nurse</c:v>
                </c:pt>
                <c:pt idx="7">
                  <c:v>Trondheim private</c:v>
                </c:pt>
                <c:pt idx="8">
                  <c:v>Nordlys</c:v>
                </c:pt>
                <c:pt idx="9">
                  <c:v>Rentalcare</c:v>
                </c:pt>
              </c:strCache>
            </c:strRef>
          </c:cat>
          <c:val>
            <c:numRef>
              <c:f>Data!$C$523:$C$532</c:f>
              <c:numCache>
                <c:formatCode>"kr"\ #\ ##0</c:formatCode>
                <c:ptCount val="10"/>
                <c:pt idx="0">
                  <c:v>119031573</c:v>
                </c:pt>
                <c:pt idx="1">
                  <c:v>57266126</c:v>
                </c:pt>
                <c:pt idx="2">
                  <c:v>35112179</c:v>
                </c:pt>
                <c:pt idx="3">
                  <c:v>26783945</c:v>
                </c:pt>
                <c:pt idx="4">
                  <c:v>25479644</c:v>
                </c:pt>
                <c:pt idx="5">
                  <c:v>23840529</c:v>
                </c:pt>
                <c:pt idx="6">
                  <c:v>23444115</c:v>
                </c:pt>
                <c:pt idx="7">
                  <c:v>20042196</c:v>
                </c:pt>
                <c:pt idx="8">
                  <c:v>13841783</c:v>
                </c:pt>
                <c:pt idx="9">
                  <c:v>8082400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1E-47A1-AE47-54511D2E8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6224464"/>
        <c:axId val="756191520"/>
      </c:barChart>
      <c:catAx>
        <c:axId val="9062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191520"/>
        <c:crosses val="autoZero"/>
        <c:auto val="1"/>
        <c:lblAlgn val="ctr"/>
        <c:lblOffset val="100"/>
        <c:noMultiLvlLbl val="0"/>
      </c:catAx>
      <c:valAx>
        <c:axId val="756191520"/>
        <c:scaling>
          <c:orientation val="minMax"/>
          <c:max val="180000000"/>
        </c:scaling>
        <c:delete val="0"/>
        <c:axPos val="l"/>
        <c:numFmt formatCode="&quot;kr&quot;\ 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6224464"/>
        <c:crosses val="autoZero"/>
        <c:crossBetween val="between"/>
        <c:majorUnit val="300000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028668053247536E-2"/>
          <c:y val="6.962416049739549E-2"/>
          <c:w val="0.9479426638935049"/>
          <c:h val="0.91490380383651659"/>
        </c:manualLayout>
      </c:layout>
      <c:bubbleChart>
        <c:varyColors val="0"/>
        <c:ser>
          <c:idx val="0"/>
          <c:order val="0"/>
          <c:tx>
            <c:strRef>
              <c:f>Data!$A$557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3A-40F4-AEC8-352FF481F72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33A-40F4-AEC8-352FF481F7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Data!$A$557:$A$560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</c:numCache>
            </c:numRef>
          </c:xVal>
          <c:yVal>
            <c:numRef>
              <c:f>Data!$B$557:$B$560</c:f>
              <c:numCache>
                <c:formatCode>"kr"#,##0_);[Red]\("kr"#,##0\)</c:formatCode>
                <c:ptCount val="4"/>
                <c:pt idx="0">
                  <c:v>567039130</c:v>
                </c:pt>
                <c:pt idx="1">
                  <c:v>352924490</c:v>
                </c:pt>
                <c:pt idx="3">
                  <c:v>919963620</c:v>
                </c:pt>
              </c:numCache>
            </c:numRef>
          </c:yVal>
          <c:bubbleSize>
            <c:numRef>
              <c:f>Data!$C$557:$C$560</c:f>
              <c:numCache>
                <c:formatCode>0.00%</c:formatCode>
                <c:ptCount val="4"/>
                <c:pt idx="0">
                  <c:v>0.6163712538980618</c:v>
                </c:pt>
                <c:pt idx="1">
                  <c:v>0.38362874610193826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4-533A-40F4-AEC8-352FF481F72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bubbleScale val="220"/>
        <c:showNegBubbles val="0"/>
        <c:axId val="1451517920"/>
        <c:axId val="1451519360"/>
      </c:bubbleChart>
      <c:valAx>
        <c:axId val="1451517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1519360"/>
        <c:crosses val="autoZero"/>
        <c:crossBetween val="midCat"/>
      </c:valAx>
      <c:valAx>
        <c:axId val="1451519360"/>
        <c:scaling>
          <c:orientation val="minMax"/>
        </c:scaling>
        <c:delete val="1"/>
        <c:axPos val="l"/>
        <c:numFmt formatCode="&quot;kr&quot;#,##0_);[Red]\(&quot;kr&quot;#,##0\)" sourceLinked="1"/>
        <c:majorTickMark val="none"/>
        <c:minorTickMark val="none"/>
        <c:tickLblPos val="nextTo"/>
        <c:crossAx val="14515179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'De fem største kommunene'!$F$29:$F$33</cx:f>
        <cx:lvl ptCount="5">
          <cx:pt idx="0">Oslo</cx:pt>
          <cx:pt idx="1">Bergen</cx:pt>
          <cx:pt idx="2">Trondheim</cx:pt>
          <cx:pt idx="3">Stavanger</cx:pt>
          <cx:pt idx="4">Bærum</cx:pt>
        </cx:lvl>
      </cx:strDim>
      <cx:numDim type="size">
        <cx:f>'De fem største kommunene'!$G$29:$G$33</cx:f>
        <cx:lvl ptCount="5" formatCode="Standard">
          <cx:pt idx="0">717710</cx:pt>
          <cx:pt idx="1">297940</cx:pt>
          <cx:pt idx="2">214565</cx:pt>
          <cx:pt idx="3">149048</cx:pt>
          <cx:pt idx="4">130921</cx:pt>
        </cx:lvl>
      </cx:numDim>
    </cx:data>
    <cx:data id="1">
      <cx:strDim type="cat">
        <cx:f>'De fem største kommunene'!$F$29:$F$33</cx:f>
        <cx:lvl ptCount="5">
          <cx:pt idx="0">Oslo</cx:pt>
          <cx:pt idx="1">Bergen</cx:pt>
          <cx:pt idx="2">Trondheim</cx:pt>
          <cx:pt idx="3">Stavanger</cx:pt>
          <cx:pt idx="4">Bærum</cx:pt>
        </cx:lvl>
      </cx:strDim>
      <cx:numDim type="size">
        <cx:f>'De fem største kommunene'!$H$29:$H$33</cx:f>
        <cx:lvl ptCount="5" formatCode="&quot;kr&quot;\ # ##0">
          <cx:pt idx="0">111595332</cx:pt>
          <cx:pt idx="1">254295196</cx:pt>
          <cx:pt idx="2">19060660</cx:pt>
          <cx:pt idx="3">23035354</cx:pt>
          <cx:pt idx="4">34792944</cx:pt>
        </cx:lvl>
      </cx:numDim>
    </cx:data>
  </cx:chartData>
  <cx:chart>
    <cx:title pos="t" align="ctr" overlay="0">
      <cx:tx>
        <cx:txData>
          <cx:v>Befolkning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2400"/>
          </a:pPr>
          <a:r>
            <a:rPr lang="nb-NO" sz="2400" b="0" i="0" u="none" strike="noStrike" baseline="0" dirty="0">
              <a:solidFill>
                <a:schemeClr val="tx1"/>
              </a:solidFill>
              <a:latin typeface="Aptos Narrow" panose="02110004020202020204"/>
            </a:rPr>
            <a:t>Befolkning</a:t>
          </a:r>
        </a:p>
      </cx:txPr>
    </cx:title>
    <cx:plotArea>
      <cx:plotAreaRegion>
        <cx:series layoutId="treemap" uniqueId="{C1104D17-6078-4167-B696-73F6A2CA6143}" formatIdx="0">
          <cx:dataLabels pos="inEnd">
            <cx:numFmt formatCode="# ##0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50">
                    <a:solidFill>
                      <a:schemeClr val="tx1"/>
                    </a:solidFill>
                  </a:defRPr>
                </a:pPr>
                <a:endParaRPr lang="nb-NO" sz="1050" b="0" i="0" u="none" strike="noStrike" baseline="0">
                  <a:solidFill>
                    <a:schemeClr val="tx1"/>
                  </a:solidFill>
                  <a:latin typeface="Neue Haas Grotesk Text Pro"/>
                </a:endParaRPr>
              </a:p>
            </cx:txPr>
            <cx:visibility seriesName="0" categoryName="1" value="1"/>
            <cx:separator>; </cx:separator>
          </cx:dataLabels>
          <cx:dataId val="0"/>
          <cx:layoutPr>
            <cx:parentLabelLayout val="overlapping"/>
          </cx:layoutPr>
        </cx:series>
        <cx:series layoutId="treemap" hidden="1" uniqueId="{7DCEBFDF-DFF4-4659-9FE8-B5C6724CCAA4}" formatIdx="1">
          <cx:dataLabels pos="inEnd">
            <cx:visibility seriesName="0" categoryName="1" value="0"/>
          </cx:dataLabels>
          <cx:dataId val="1"/>
          <cx:layoutPr>
            <cx:parentLabelLayout val="overlapping"/>
          </cx:layoutPr>
        </cx:series>
      </cx:plotAreaRegion>
    </cx:plotArea>
  </cx:chart>
  <cx:spPr>
    <a:noFill/>
  </cx:spPr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'De fem største kommunene'!$F$29:$F$33</cx:f>
        <cx:lvl ptCount="5">
          <cx:pt idx="0">Oslo</cx:pt>
          <cx:pt idx="1">Bergen</cx:pt>
          <cx:pt idx="2">Trondheim</cx:pt>
          <cx:pt idx="3">Stavanger</cx:pt>
          <cx:pt idx="4">Bærum</cx:pt>
        </cx:lvl>
      </cx:strDim>
      <cx:numDim type="size">
        <cx:f>'De fem største kommunene'!$H$29:$H$33</cx:f>
        <cx:lvl ptCount="5" formatCode="&quot;kr&quot;\ # ##0">
          <cx:pt idx="0">111595332</cx:pt>
          <cx:pt idx="1">254295196</cx:pt>
          <cx:pt idx="2">19060660</cx:pt>
          <cx:pt idx="3">23035354</cx:pt>
          <cx:pt idx="4">34792944</cx:pt>
        </cx:lvl>
      </cx:numDim>
    </cx:data>
  </cx:chartData>
  <cx:chart>
    <cx:title pos="t" align="ctr" overlay="0">
      <cx:tx>
        <cx:txData>
          <cx:v>Forbruk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2400"/>
          </a:pPr>
          <a:r>
            <a:rPr lang="nb-NO" sz="2400" b="0" i="0" u="none" strike="noStrike" baseline="0" dirty="0">
              <a:solidFill>
                <a:schemeClr val="tx1"/>
              </a:solidFill>
              <a:latin typeface="Aptos Narrow" panose="02110004020202020204"/>
            </a:rPr>
            <a:t>Forbruk</a:t>
          </a:r>
        </a:p>
      </cx:txPr>
    </cx:title>
    <cx:plotArea>
      <cx:plotAreaRegion>
        <cx:series layoutId="treemap" uniqueId="{7DC2DB28-0BBB-4C95-B3A1-66994DADE0FA}" formatIdx="1">
          <cx:dataLabels pos="inEnd">
            <cx:numFmt formatCode="kr # ##0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50">
                    <a:solidFill>
                      <a:schemeClr val="tx1"/>
                    </a:solidFill>
                  </a:defRPr>
                </a:pPr>
                <a:endParaRPr lang="nb-NO" sz="1050" b="0" i="0" u="none" strike="noStrike" baseline="0">
                  <a:solidFill>
                    <a:schemeClr val="tx1"/>
                  </a:solidFill>
                  <a:latin typeface="Neue Haas Grotesk Text Pro"/>
                </a:endParaRPr>
              </a:p>
            </cx:txPr>
            <cx:visibility seriesName="0" categoryName="1" value="1"/>
            <cx:separator>; </cx:separator>
          </cx:dataLabels>
          <cx:dataId val="0"/>
          <cx:layoutPr>
            <cx:parentLabelLayout val="overlapping"/>
          </cx:layoutPr>
        </cx:series>
      </cx:plotAreaRegion>
    </cx:plotArea>
  </cx:chart>
  <cx:spPr>
    <a:noFill/>
  </cx:spPr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'De fem største kommunene'!$F$29:$F$33</cx:f>
        <cx:lvl ptCount="5">
          <cx:pt idx="0">Oslo</cx:pt>
          <cx:pt idx="1">Bergen</cx:pt>
          <cx:pt idx="2">Trondheim</cx:pt>
          <cx:pt idx="3">Stavanger</cx:pt>
          <cx:pt idx="4">Bærum</cx:pt>
        </cx:lvl>
      </cx:strDim>
      <cx:numDim type="size">
        <cx:f>'De fem største kommunene'!$I$29:$I$33</cx:f>
        <cx:lvl ptCount="5" formatCode="&quot;kr&quot;\ # ##0">
          <cx:pt idx="0">155.48805506402309</cx:pt>
          <cx:pt idx="1">853.51143183191243</cx:pt>
          <cx:pt idx="2">88.833966397129075</cx:pt>
          <cx:pt idx="3">154.54990338682839</cx:pt>
          <cx:pt idx="4">265.75525698703797</cx:pt>
        </cx:lvl>
      </cx:numDim>
    </cx:data>
  </cx:chartData>
  <cx:chart>
    <cx:title pos="t" align="ctr" overlay="0">
      <cx:tx>
        <cx:txData>
          <cx:v>Per innbygger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nb-NO" sz="2400" b="0" i="0" u="none" strike="noStrike" baseline="0" dirty="0">
              <a:solidFill>
                <a:schemeClr val="tx1"/>
              </a:solidFill>
              <a:latin typeface="Aptos Narrow" panose="02110004020202020204"/>
            </a:rPr>
            <a:t>Per innbygger</a:t>
          </a:r>
        </a:p>
      </cx:txPr>
    </cx:title>
    <cx:plotArea>
      <cx:plotAreaRegion>
        <cx:series layoutId="treemap" uniqueId="{7D703674-95C6-45CA-BE19-F3B3F3C5C596}">
          <cx:dataLabels>
            <cx:numFmt formatCode="kr # ##0" sourceLinked="0"/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tx1"/>
                    </a:solidFill>
                  </a:defRPr>
                </a:pPr>
                <a:endParaRPr lang="nb-NO" sz="900" b="0" i="0" u="none" strike="noStrike" baseline="0">
                  <a:solidFill>
                    <a:schemeClr val="tx1"/>
                  </a:solidFill>
                  <a:latin typeface="Neue Haas Grotesk Text Pro"/>
                </a:endParaRPr>
              </a:p>
            </cx:txPr>
            <cx:visibility seriesName="0" categoryName="1" value="1"/>
            <cx:separator>,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'Ark1'!$A$2:$A$46</cx:f>
        <cx:lvl ptCount="45">
          <cx:pt idx="0">Konstali Helsenor AS</cx:pt>
          <cx:pt idx="1">Dedicare AS</cx:pt>
          <cx:pt idx="2">Ecura Care AS</cx:pt>
          <cx:pt idx="3">Randstad Care AS</cx:pt>
          <cx:pt idx="4">Läkare Leasing AB</cx:pt>
          <cx:pt idx="5">Focus Care AS</cx:pt>
          <cx:pt idx="6">Quality Health Care AS</cx:pt>
          <cx:pt idx="7">Nordic Care AS</cx:pt>
          <cx:pt idx="8">Seie AS</cx:pt>
          <cx:pt idx="9">Vacant Helse AS</cx:pt>
          <cx:pt idx="10">Centric Care AS</cx:pt>
          <cx:pt idx="11">Pacuramed</cx:pt>
          <cx:pt idx="12">Emploi AS</cx:pt>
          <cx:pt idx="13">Innleie og rekruttering AS</cx:pt>
          <cx:pt idx="14">Agila Nurse AB</cx:pt>
          <cx:pt idx="15">Bonliva</cx:pt>
          <cx:pt idx="16">Helseleverandøren</cx:pt>
          <cx:pt idx="17">Nordisk Vårdinsats AB</cx:pt>
          <cx:pt idx="18">Sverek AB</cx:pt>
          <cx:pt idx="19">Viva Bemanning AB</cx:pt>
          <cx:pt idx="20">Vikar House AS</cx:pt>
          <cx:pt idx="21">Adecco AS</cx:pt>
          <cx:pt idx="22">Nurse Partner Norge AS</cx:pt>
          <cx:pt idx="23">Carelink AS</cx:pt>
          <cx:pt idx="24">Colligo Omsorg AS</cx:pt>
          <cx:pt idx="25">Askeladden Bemanning AS</cx:pt>
          <cx:pt idx="26">Din Helsevikar AS</cx:pt>
          <cx:pt idx="27">Helsepartner Omsorg AS</cx:pt>
          <cx:pt idx="28">Kletor AS</cx:pt>
          <cx:pt idx="29">Nordlys Vikar AS</cx:pt>
          <cx:pt idx="30">Rentalcare AS</cx:pt>
          <cx:pt idx="31">Trondheim private omsorgstjeneste</cx:pt>
          <cx:pt idx="32">Uwork AS</cx:pt>
          <cx:pt idx="33">Agito Norge AS</cx:pt>
          <cx:pt idx="34">Curaliv</cx:pt>
          <cx:pt idx="35">Ivaretatt AS</cx:pt>
          <cx:pt idx="36">Kooperativ Bemanning AS</cx:pt>
          <cx:pt idx="37">Minoriteten Bemanning AS</cx:pt>
          <cx:pt idx="38">Nordic Medicare AS</cx:pt>
          <cx:pt idx="39">Nordisk Helse og Bemanning AB</cx:pt>
          <cx:pt idx="40">Personalhuset AS</cx:pt>
          <cx:pt idx="41">Privat Omsorg Nord AS</cx:pt>
          <cx:pt idx="42">Stendi AS</cx:pt>
          <cx:pt idx="43">Vikteam AS</cx:pt>
          <cx:pt idx="44">WF Medic AS</cx:pt>
        </cx:lvl>
      </cx:strDim>
      <cx:numDim type="size">
        <cx:f>'Ark1'!$B$2:$B$46</cx:f>
        <cx:lvl ptCount="45" formatCode="Standard">
          <cx:pt idx="0">61</cx:pt>
          <cx:pt idx="1">57</cx:pt>
          <cx:pt idx="2">57</cx:pt>
          <cx:pt idx="3">38</cx:pt>
          <cx:pt idx="4">29</cx:pt>
          <cx:pt idx="5">26</cx:pt>
          <cx:pt idx="6">25</cx:pt>
          <cx:pt idx="7">24</cx:pt>
          <cx:pt idx="8">24</cx:pt>
          <cx:pt idx="9">22</cx:pt>
          <cx:pt idx="10">20</cx:pt>
          <cx:pt idx="11">16</cx:pt>
          <cx:pt idx="12">10</cx:pt>
          <cx:pt idx="13">8</cx:pt>
          <cx:pt idx="14">7</cx:pt>
          <cx:pt idx="15">7</cx:pt>
          <cx:pt idx="16">7</cx:pt>
          <cx:pt idx="17">7</cx:pt>
          <cx:pt idx="18">7</cx:pt>
          <cx:pt idx="19">7</cx:pt>
          <cx:pt idx="20">5</cx:pt>
          <cx:pt idx="21">4</cx:pt>
          <cx:pt idx="22">4</cx:pt>
          <cx:pt idx="23">3</cx:pt>
          <cx:pt idx="24">3</cx:pt>
          <cx:pt idx="25">2</cx:pt>
          <cx:pt idx="26">2</cx:pt>
          <cx:pt idx="27">2</cx:pt>
          <cx:pt idx="28">2</cx:pt>
          <cx:pt idx="29">2</cx:pt>
          <cx:pt idx="30">2</cx:pt>
          <cx:pt idx="31">2</cx:pt>
          <cx:pt idx="32">2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</cx:lvl>
      </cx:numDim>
    </cx:data>
  </cx:chartData>
  <cx:chart>
    <cx:title pos="t" align="ctr" overlay="0">
      <cx:tx>
        <cx:txData>
          <cx:v>Rammeavtaler per leverandør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2800"/>
          </a:pPr>
          <a:r>
            <a:rPr lang="nb-NO" sz="2800" b="0" i="0" u="none" strike="noStrike" baseline="0" dirty="0">
              <a:solidFill>
                <a:sysClr val="windowText" lastClr="000000"/>
              </a:solidFill>
              <a:latin typeface="Aptos Narrow" panose="02110004020202020204"/>
            </a:rPr>
            <a:t>Rammeavtaler per leverandør</a:t>
          </a:r>
        </a:p>
      </cx:txPr>
    </cx:title>
    <cx:plotArea>
      <cx:plotAreaRegion>
        <cx:series layoutId="treemap" uniqueId="{06A95D26-7597-43F7-8DD7-BB77F9633313}">
          <cx:dataLabels pos="inEnd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00"/>
                </a:pPr>
                <a:endParaRPr lang="nb-NO" sz="1000" b="0" i="0" u="none" strike="noStrike" baseline="0">
                  <a:solidFill>
                    <a:prstClr val="white"/>
                  </a:solidFill>
                  <a:latin typeface="Neue Haas Grotesk Text Pro"/>
                </a:endParaRPr>
              </a:p>
            </cx:txPr>
            <cx:visibility seriesName="0" categoryName="1" value="1"/>
            <cx:separator>, </cx:separato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Konstali Helsenor AS, 61</a:t>
                  </a:r>
                </a:p>
              </cx:txPr>
              <cx:visibility seriesName="0" categoryName="1" value="1"/>
              <cx:separator>, </cx:separator>
            </cx:dataLabel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Dedicare AS, 57</a:t>
                  </a:r>
                </a:p>
              </cx:txPr>
              <cx:visibility seriesName="0" categoryName="1" value="1"/>
              <cx:separator>,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Ecura Care AS, 57</a:t>
                  </a:r>
                </a:p>
              </cx:txPr>
              <cx:visibility seriesName="0" categoryName="1" value="1"/>
              <cx:separator>, </cx:separato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Randstad Care AS, 38</a:t>
                  </a:r>
                </a:p>
              </cx:txPr>
              <cx:visibility seriesName="0" categoryName="1" value="1"/>
              <cx:separator>, </cx:separato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00"/>
                  </a:pPr>
                  <a:r>
                    <a:rPr lang="nb-NO" sz="12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Läkare Leasing AB, 29</a:t>
                  </a:r>
                </a:p>
              </cx:txPr>
              <cx:visibility seriesName="0" categoryName="1" value="1"/>
              <cx:separator>, </cx:separato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00"/>
                  </a:pPr>
                  <a:r>
                    <a:rPr lang="nb-NO" sz="12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Focus Care AS, 26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spPr>
    <a:noFill/>
    <a:ln>
      <a:noFill/>
    </a:ln>
  </cx:spPr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'Ark1'!$B$1:$CB$1</cx:f>
        <cx:lvl ptCount="79">
          <cx:pt idx="0">Ecura Care AS</cx:pt>
          <cx:pt idx="1">Dedicare AS</cx:pt>
          <cx:pt idx="2">Konstali Helsenor AS</cx:pt>
          <cx:pt idx="3">Focus Care AS</cx:pt>
          <cx:pt idx="4">Pacuramed</cx:pt>
          <cx:pt idx="5">Bonliva</cx:pt>
          <cx:pt idx="6">Vacant Helse AS</cx:pt>
          <cx:pt idx="7">Centric Care AS</cx:pt>
          <cx:pt idx="8">Emploi AS</cx:pt>
          <cx:pt idx="9">Nordic Care AS</cx:pt>
          <cx:pt idx="10">Randstad Care AS</cx:pt>
          <cx:pt idx="11">Kooperativ Bemanning AS</cx:pt>
          <cx:pt idx="12">Seie AS</cx:pt>
          <cx:pt idx="13">Nordisk Vårdinsats AB</cx:pt>
          <cx:pt idx="14">Läkare Leasing AB</cx:pt>
          <cx:pt idx="15">Worknorway Group AS</cx:pt>
          <cx:pt idx="16">Helseleverandøren</cx:pt>
          <cx:pt idx="17">Quality Health Care AS</cx:pt>
          <cx:pt idx="18">Små</cx:pt>
          <cx:pt idx="19">Din Helsevikar AS</cx:pt>
          <cx:pt idx="20">Nordic Nurse AS</cx:pt>
          <cx:pt idx="21">Nordlys Vikar AS</cx:pt>
          <cx:pt idx="22">Trondheim private omsorgstjeneste</cx:pt>
          <cx:pt idx="23">Stendi AS</cx:pt>
          <cx:pt idx="24">Viva Bemanning AB</cx:pt>
          <cx:pt idx="25">Innleie og rekruttering AS</cx:pt>
          <cx:pt idx="26">Rentalcare AS</cx:pt>
          <cx:pt idx="27">Adecco AS</cx:pt>
          <cx:pt idx="28">Wecare Norway AS</cx:pt>
          <cx:pt idx="29">Sverek AB</cx:pt>
          <cx:pt idx="30">Kletor AS</cx:pt>
          <cx:pt idx="31">Bergen Helsepersonell AS</cx:pt>
          <cx:pt idx="32">Smart Bemanning</cx:pt>
          <cx:pt idx="33">Vikteam AS</cx:pt>
          <cx:pt idx="34">Vikar i Norge AS</cx:pt>
          <cx:pt idx="35">Vikar House AS</cx:pt>
          <cx:pt idx="36">Storhaugs Vikarbyrå</cx:pt>
          <cx:pt idx="37">Agila Nurse AB</cx:pt>
          <cx:pt idx="38">Mobil Sykepleie AS</cx:pt>
          <cx:pt idx="39">Frisk Helsebemanning AS</cx:pt>
          <cx:pt idx="40">Agito Norge AS</cx:pt>
          <cx:pt idx="41">Askeladden Bemanning AS</cx:pt>
          <cx:pt idx="42">Din sykepleiervikar AS</cx:pt>
          <cx:pt idx="43">Hålogaland Helse og omsorg AS</cx:pt>
          <cx:pt idx="44">Karunacare AS</cx:pt>
          <cx:pt idx="45">Høgsand Helse</cx:pt>
          <cx:pt idx="46">Avicenna Cura As</cx:pt>
          <cx:pt idx="47">People4you AS</cx:pt>
          <cx:pt idx="48">Karrierehuset AS</cx:pt>
          <cx:pt idx="49">Manpower AS</cx:pt>
          <cx:pt idx="50">Kors Bemanning</cx:pt>
          <cx:pt idx="51">Powercare AS</cx:pt>
          <cx:pt idx="52">Helsepartner Omsorg AS</cx:pt>
          <cx:pt idx="53">Alfa Kollega AS</cx:pt>
          <cx:pt idx="54">Effort in Norway AS</cx:pt>
          <cx:pt idx="55">Start Medical AS</cx:pt>
          <cx:pt idx="56">Personalhuset AS</cx:pt>
          <cx:pt idx="57">Helse Personal AS</cx:pt>
          <cx:pt idx="58">Privat Omsorg Nord AS</cx:pt>
          <cx:pt idx="59">Medicotrust</cx:pt>
          <cx:pt idx="60">Ivaretatt AS</cx:pt>
          <cx:pt idx="61">Proffice care AS</cx:pt>
          <cx:pt idx="62">Lenas Helsepersonell AS</cx:pt>
          <cx:pt idx="63">Aras Helse AS</cx:pt>
          <cx:pt idx="64">Uwork AS</cx:pt>
          <cx:pt idx="65">Jobzone AS</cx:pt>
          <cx:pt idx="66">Scandic nurse</cx:pt>
          <cx:pt idx="67">Åhpies bemanning</cx:pt>
          <cx:pt idx="68">Nordic Medicare AS</cx:pt>
          <cx:pt idx="69">Via Personal AS</cx:pt>
          <cx:pt idx="70">Carelink AS</cx:pt>
          <cx:pt idx="71">Minoriteten Bemanning AS</cx:pt>
          <cx:pt idx="72">Nordisk Sykepleierrekruttering AS</cx:pt>
          <cx:pt idx="73">Sykehjelp AS</cx:pt>
          <cx:pt idx="74">Sykepleie 24</cx:pt>
          <cx:pt idx="75">Transmedica AS</cx:pt>
          <cx:pt idx="76">Unicare AS</cx:pt>
          <cx:pt idx="77">WRK Bemanning AS</cx:pt>
        </cx:lvl>
      </cx:strDim>
      <cx:numDim type="size">
        <cx:f>'Ark1'!$B$6:$CB$6</cx:f>
        <cx:lvl ptCount="79" formatCode="0\ %">
          <cx:pt idx="0">0.18544537867773106</cx:pt>
          <cx:pt idx="1">0.13792363103221453</cx:pt>
          <cx:pt idx="2">0.10516040968590395</cx:pt>
          <cx:pt idx="3">0.10257170633966113</cx:pt>
          <cx:pt idx="4">0.066496802179422429</cx:pt>
          <cx:pt idx="5">0.046096333074428418</cx:pt>
          <cx:pt idx="6">0.043493243961492435</cx:pt>
          <cx:pt idx="7">0.04288473444738114</cx:pt>
          <cx:pt idx="8">0.032420085038389425</cx:pt>
          <cx:pt idx="9">0.03200468092940139</cx:pt>
          <cx:pt idx="10">0.027485883253959953</cx:pt>
          <cx:pt idx="11">0.024822347206057239</cx:pt>
          <cx:pt idx="12">0.024805453719540502</cx:pt>
          <cx:pt idx="13">0.014902635104076797</cx:pt>
          <cx:pt idx="14">0.011755172715239078</cx:pt>
          <cx:pt idx="15">0.011294155735209695</cx:pt>
          <cx:pt idx="16">0.010605012644742636</cx:pt>
          <cx:pt idx="17">0.0098493998832276282</cx:pt>
          <cx:pt idx="18">0.0081189524391736441</cx:pt>
          <cx:pt idx="19">0.0077478556498996017</cx:pt>
          <cx:pt idx="20">0.0070522108772266834</cx:pt>
          <cx:pt idx="21">0.0046447971019146573</cx:pt>
          <cx:pt idx="22">0.0045499927585587437</cx:pt>
          <cx:pt idx="23">0.004422511206542217</cx:pt>
          <cx:pt idx="24">0.0040420848029299981</cx:pt>
          <cx:pt idx="25">0.0033705991340590939</cx:pt>
          <cx:pt idx="26">0.0030510469201226959</cx:pt>
          <cx:pt idx="27">0.0030463306502611326</cx:pt>
          <cx:pt idx="28">0.0021353243446691678</cx:pt>
          <cx:pt idx="29">0.0017631992164379188</cx:pt>
          <cx:pt idx="30">0.0015569715109025615</cx:pt>
          <cx:pt idx="31">0.0015188703631780715</cx:pt>
          <cx:pt idx="32">0.0014990963382211552</cx:pt>
          <cx:pt idx="33">0.0013040673720146956</cx:pt>
          <cx:pt idx="34">0.0012767148366022484</cx:pt>
          <cx:pt idx="35">0.0012643642478542022</cx:pt>
          <cx:pt idx="36">0.00099403918703249317</cx:pt>
          <cx:pt idx="37">0.00091748465804390082</cx:pt>
          <cx:pt idx="38">0.00071081460207632894</cx:pt>
          <cx:pt idx="39">0.00064034502184607991</cx:pt>
          <cx:pt idx="40">0.00059670694585734505</cx:pt>
          <cx:pt idx="41">0.00053834413557434543</cx:pt>
          <cx:pt idx="42">0.0004895085563686284</cx:pt>
          <cx:pt idx="43">0.00043958699999013242</cx:pt>
          <cx:pt idx="44">0.00040718242923810141</cx:pt>
          <cx:pt idx="45">0.00028814807792609711</cx:pt>
          <cx:pt idx="46">0.00028009428091516715</cx:pt>
          <cx:pt idx="47">0.00024614720172732695</cx:pt>
          <cx:pt idx="48">0.00023329753922380408</cx:pt>
          <cx:pt idx="49">0.00021216032472397208</cx:pt>
          <cx:pt idx="50">0.00016412710607472287</cx:pt>
          <cx:pt idx="51">0.00012978159128558084</cx:pt>
          <cx:pt idx="52">0.00010959220521961497</cx:pt>
          <cx:pt idx="53">9.5784193020653161e-05</cx:pt>
          <cx:pt idx="54">7.0777898938948755e-05</cx:pt>
          <cx:pt idx="55">4.2952821648034378e-05</cx:pt>
          <cx:pt idx="56">1.106882462078115e-05</cx:pt>
          <cx:pt idx="57">0</cx:pt>
          <cx:pt idx="58">0</cx:pt>
          <cx:pt idx="59">0</cx:pt>
          <cx:pt idx="60">0</cx:pt>
          <cx:pt idx="61">0</cx:pt>
          <cx:pt idx="62">0</cx:pt>
          <cx:pt idx="63">0</cx:pt>
          <cx:pt idx="64">0</cx:pt>
          <cx:pt idx="65">0</cx:pt>
          <cx:pt idx="66">0</cx:pt>
          <cx:pt idx="67">0</cx:pt>
          <cx:pt idx="68">0</cx:pt>
          <cx:pt idx="69">0</cx:pt>
          <cx:pt idx="70">0</cx:pt>
          <cx:pt idx="71">0</cx:pt>
          <cx:pt idx="72">0</cx:pt>
          <cx:pt idx="73">0</cx:pt>
          <cx:pt idx="74">0</cx:pt>
          <cx:pt idx="75">0</cx:pt>
          <cx:pt idx="76">0</cx:pt>
          <cx:pt idx="77">0</cx:pt>
        </cx:lvl>
      </cx:numDim>
    </cx:data>
  </cx:chartData>
  <cx:chart>
    <cx:title pos="t" align="ctr" overlay="0">
      <cx:tx>
        <cx:txData>
          <cx:v>Markedsandeler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2800">
              <a:solidFill>
                <a:schemeClr val="tx1"/>
              </a:solidFill>
            </a:defRPr>
          </a:pPr>
          <a:r>
            <a:rPr lang="nb-NO" sz="2800" b="0" i="0" u="none" strike="noStrike" baseline="0" dirty="0">
              <a:solidFill>
                <a:schemeClr val="tx1"/>
              </a:solidFill>
              <a:latin typeface="Aptos Narrow" panose="02110004020202020204"/>
            </a:rPr>
            <a:t>Markedsandeler</a:t>
          </a:r>
        </a:p>
      </cx:txPr>
    </cx:title>
    <cx:plotArea>
      <cx:plotAreaRegion>
        <cx:series layoutId="treemap" uniqueId="{4A704A6F-525F-4747-84C3-132A8813E223}">
          <cx:tx>
            <cx:txData>
              <cx:f>'Ark1'!$A$6</cx:f>
              <cx:v/>
            </cx:txData>
          </cx:tx>
          <cx:dataLabels pos="inEnd">
            <cx:visibility seriesName="0" categoryName="1" value="1"/>
            <cx:separator>, </cx:separato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Ecura Care AS, 19 %</a:t>
                  </a:r>
                </a:p>
              </cx:txPr>
              <cx:visibility seriesName="0" categoryName="1" value="1"/>
              <cx:separator>, </cx:separator>
            </cx:dataLabel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Dedicare AS, 14 %</a:t>
                  </a:r>
                </a:p>
              </cx:txPr>
              <cx:visibility seriesName="0" categoryName="1" value="1"/>
              <cx:separator>,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Konstali Helsenor AS, 11 %</a:t>
                  </a:r>
                </a:p>
              </cx:txPr>
              <cx:visibility seriesName="0" categoryName="1" value="1"/>
              <cx:separator>, </cx:separato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400"/>
                  </a:pPr>
                  <a:r>
                    <a:rPr lang="nb-NO" sz="1400" b="0" i="0" u="none" strike="noStrike" baseline="0">
                      <a:solidFill>
                        <a:prstClr val="white"/>
                      </a:solidFill>
                      <a:latin typeface="Neue Haas Grotesk Text Pro"/>
                    </a:rPr>
                    <a:t>Focus Care AS, 10 %</a:t>
                  </a:r>
                </a:p>
              </cx:txPr>
              <cx:visibility seriesName="0" categoryName="1" value="1"/>
              <cx:separator>, 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2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1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5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6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2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8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26" r:id="rId6"/>
    <p:sldLayoutId id="2147483722" r:id="rId7"/>
    <p:sldLayoutId id="2147483723" r:id="rId8"/>
    <p:sldLayoutId id="2147483724" r:id="rId9"/>
    <p:sldLayoutId id="2147483725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3.xml"/><Relationship Id="rId5" Type="http://schemas.openxmlformats.org/officeDocument/2006/relationships/image" Target="../media/image3.png"/><Relationship Id="rId4" Type="http://schemas.microsoft.com/office/2014/relationships/chartEx" Target="../charts/chartEx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1"/>
            </a:gs>
            <a:gs pos="50000">
              <a:schemeClr val="tx1"/>
            </a:gs>
            <a:gs pos="66000">
              <a:srgbClr val="BEF6F5"/>
            </a:gs>
            <a:gs pos="80000">
              <a:schemeClr val="accent1">
                <a:lumMod val="45000"/>
                <a:lumOff val="55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2">
            <a:extLst>
              <a:ext uri="{FF2B5EF4-FFF2-40B4-BE49-F238E27FC236}">
                <a16:creationId xmlns:a16="http://schemas.microsoft.com/office/drawing/2014/main" id="{8E706725-8FC5-BB7A-9D0C-CC094129B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noProof="0" dirty="0"/>
          </a:p>
        </p:txBody>
      </p:sp>
      <p:sp>
        <p:nvSpPr>
          <p:cNvPr id="28" name="Rectangle 24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198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noProof="0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BA1832D-407B-FBDD-38A3-485944447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0257" y="1823142"/>
            <a:ext cx="4049687" cy="596416"/>
          </a:xfrm>
        </p:spPr>
        <p:txBody>
          <a:bodyPr>
            <a:normAutofit/>
          </a:bodyPr>
          <a:lstStyle/>
          <a:p>
            <a:pPr algn="l"/>
            <a:r>
              <a:rPr lang="nb-NO" sz="2200" noProof="0" dirty="0"/>
              <a:t>Markedsundersøkelse</a:t>
            </a:r>
            <a:r>
              <a:rPr lang="nb-NO" sz="2200" noProof="0" dirty="0">
                <a:solidFill>
                  <a:srgbClr val="FFFFFF"/>
                </a:solidFill>
              </a:rPr>
              <a:t> </a:t>
            </a:r>
            <a:r>
              <a:rPr lang="nb-NO" sz="2200" noProof="0" dirty="0"/>
              <a:t>2024</a:t>
            </a:r>
            <a:r>
              <a:rPr lang="nb-NO" sz="2200" noProof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65F23F-55ED-619A-2D79-52CC8E69A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9944" y="5276629"/>
            <a:ext cx="4253438" cy="1286297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nb-NO" sz="1500" noProof="0" dirty="0"/>
              <a:t>Svar fra norske kommunedirektører på innsynsbegjæringer fra Konstali Helsenor AS </a:t>
            </a:r>
          </a:p>
          <a:p>
            <a:pPr algn="l">
              <a:lnSpc>
                <a:spcPct val="110000"/>
              </a:lnSpc>
            </a:pPr>
            <a:r>
              <a:rPr lang="nb-NO" sz="1500" noProof="0" dirty="0"/>
              <a:t>Januar 2025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E8390CE-A8F0-BCDE-0948-849CF7E7BB7F}"/>
              </a:ext>
            </a:extLst>
          </p:cNvPr>
          <p:cNvSpPr txBox="1"/>
          <p:nvPr/>
        </p:nvSpPr>
        <p:spPr>
          <a:xfrm>
            <a:off x="2280509" y="655781"/>
            <a:ext cx="67348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600" noProof="0" dirty="0"/>
              <a:t>Helsebemanning</a:t>
            </a:r>
          </a:p>
        </p:txBody>
      </p:sp>
    </p:spTree>
    <p:extLst>
      <p:ext uri="{BB962C8B-B14F-4D97-AF65-F5344CB8AC3E}">
        <p14:creationId xmlns:p14="http://schemas.microsoft.com/office/powerpoint/2010/main" val="1647388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Diagram 3">
                <a:extLst>
                  <a:ext uri="{FF2B5EF4-FFF2-40B4-BE49-F238E27FC236}">
                    <a16:creationId xmlns:a16="http://schemas.microsoft.com/office/drawing/2014/main" id="{28EC555C-A65C-E0B2-7E7D-1B21F07FF0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61839839"/>
                  </p:ext>
                </p:extLst>
              </p:nvPr>
            </p:nvGraphicFramePr>
            <p:xfrm>
              <a:off x="295563" y="323273"/>
              <a:ext cx="11748655" cy="616527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Diagram 3">
                <a:extLst>
                  <a:ext uri="{FF2B5EF4-FFF2-40B4-BE49-F238E27FC236}">
                    <a16:creationId xmlns:a16="http://schemas.microsoft.com/office/drawing/2014/main" id="{28EC555C-A65C-E0B2-7E7D-1B21F07FF0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563" y="323273"/>
                <a:ext cx="11748655" cy="616527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4006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Diagram 3">
                <a:extLst>
                  <a:ext uri="{FF2B5EF4-FFF2-40B4-BE49-F238E27FC236}">
                    <a16:creationId xmlns:a16="http://schemas.microsoft.com/office/drawing/2014/main" id="{99207199-2267-1290-CC2D-62999A6D6FC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40891816"/>
                  </p:ext>
                </p:extLst>
              </p:nvPr>
            </p:nvGraphicFramePr>
            <p:xfrm>
              <a:off x="221673" y="267856"/>
              <a:ext cx="11557323" cy="622438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Diagram 3">
                <a:extLst>
                  <a:ext uri="{FF2B5EF4-FFF2-40B4-BE49-F238E27FC236}">
                    <a16:creationId xmlns:a16="http://schemas.microsoft.com/office/drawing/2014/main" id="{99207199-2267-1290-CC2D-62999A6D6F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673" y="267856"/>
                <a:ext cx="11557323" cy="622438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772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D258B7C-D732-0BB8-12AD-84DFA0409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097648"/>
              </p:ext>
            </p:extLst>
          </p:nvPr>
        </p:nvGraphicFramePr>
        <p:xfrm>
          <a:off x="323273" y="387926"/>
          <a:ext cx="11600872" cy="6216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55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00A855C-ABB7-E4DC-2BB9-0CBC21691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452239"/>
              </p:ext>
            </p:extLst>
          </p:nvPr>
        </p:nvGraphicFramePr>
        <p:xfrm>
          <a:off x="323273" y="223981"/>
          <a:ext cx="11545453" cy="641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6EFDB6A-47B1-C7D8-82C6-C93036504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800473"/>
              </p:ext>
            </p:extLst>
          </p:nvPr>
        </p:nvGraphicFramePr>
        <p:xfrm>
          <a:off x="3153801" y="0"/>
          <a:ext cx="5367159" cy="3283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7159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683B3BD-9D1A-2A6C-2911-9A7349E2D8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777411"/>
              </p:ext>
            </p:extLst>
          </p:nvPr>
        </p:nvGraphicFramePr>
        <p:xfrm>
          <a:off x="295563" y="295565"/>
          <a:ext cx="11610109" cy="628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652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Abstrakt bakgrunn i lysende blått">
            <a:extLst>
              <a:ext uri="{FF2B5EF4-FFF2-40B4-BE49-F238E27FC236}">
                <a16:creationId xmlns:a16="http://schemas.microsoft.com/office/drawing/2014/main" id="{69F42C9C-5F3A-0984-9891-DD5FFFA7E64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DFA5118C-D71C-2638-1DD6-3C2601F1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625" y="548640"/>
            <a:ext cx="2176749" cy="749808"/>
          </a:xfrm>
        </p:spPr>
        <p:txBody>
          <a:bodyPr>
            <a:noAutofit/>
          </a:bodyPr>
          <a:lstStyle/>
          <a:p>
            <a:r>
              <a:rPr lang="nb-NO" noProof="0" dirty="0"/>
              <a:t>Analyse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4B5DFC-7029-65EF-DBA3-64AE283D2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sz="3200" noProof="0" dirty="0"/>
              <a:t>Trend </a:t>
            </a:r>
          </a:p>
          <a:p>
            <a:pPr lvl="1"/>
            <a:r>
              <a:rPr lang="nb-NO" sz="1900" noProof="0" dirty="0"/>
              <a:t>Avtalelekkasje og direkte anskaffelse går tilbake</a:t>
            </a:r>
          </a:p>
          <a:p>
            <a:r>
              <a:rPr lang="nb-NO" sz="3200" noProof="0" dirty="0"/>
              <a:t>Utfordringer</a:t>
            </a:r>
          </a:p>
          <a:p>
            <a:pPr lvl="1"/>
            <a:r>
              <a:rPr lang="nb-NO" sz="1900" noProof="0" dirty="0"/>
              <a:t>Kortreiste vikarer: Oppdragsgiver lar leverandørene konkurrere om førstnevntes egen arbeidskraft, ved å tillate at sistnevnte rekrutterer lokalt</a:t>
            </a:r>
          </a:p>
          <a:p>
            <a:pPr lvl="1"/>
            <a:r>
              <a:rPr lang="nb-NO" sz="1900" noProof="0" dirty="0"/>
              <a:t>Innkjøp under ledelse av enhetsledere (ikke-kvalifisert personell i innkjøpsfaglig forstand). Dels gjennom avrop på rammeavtaler som ikke regulerer pris, dels gjennom lekkasjer og direkte anskaffelser</a:t>
            </a:r>
          </a:p>
          <a:p>
            <a:pPr lvl="1"/>
            <a:r>
              <a:rPr lang="nb-NO" sz="1900" noProof="0" dirty="0"/>
              <a:t>Innleide som avlønnes bedre enn lokal tariff, oppdragsgivers egne ansatte blir lønnstapere </a:t>
            </a:r>
          </a:p>
          <a:p>
            <a:r>
              <a:rPr lang="nb-NO" sz="3200" noProof="0" dirty="0"/>
              <a:t>Løsning</a:t>
            </a:r>
          </a:p>
          <a:p>
            <a:pPr lvl="1"/>
            <a:r>
              <a:rPr lang="nb-NO" sz="1900" noProof="0" dirty="0"/>
              <a:t>Nei til kortreiste vikarer</a:t>
            </a:r>
          </a:p>
          <a:p>
            <a:pPr lvl="1"/>
            <a:r>
              <a:rPr lang="nb-NO" sz="1900" noProof="0" dirty="0"/>
              <a:t>Nei til vikarer som lønnes bedre enn tariff</a:t>
            </a:r>
          </a:p>
          <a:p>
            <a:pPr lvl="1"/>
            <a:r>
              <a:rPr lang="nb-NO" sz="1900" noProof="0" dirty="0"/>
              <a:t>Forbud mot avtalelekkasje og direkte anskaffelse</a:t>
            </a:r>
          </a:p>
          <a:p>
            <a:pPr lvl="1"/>
            <a:r>
              <a:rPr lang="nb-NO" sz="1900" noProof="0" dirty="0"/>
              <a:t>Ja til rammeavtaler som regulerer pris, forvaltet under ledelse av innkjøpsfaglig personell</a:t>
            </a:r>
          </a:p>
        </p:txBody>
      </p:sp>
    </p:spTree>
    <p:extLst>
      <p:ext uri="{BB962C8B-B14F-4D97-AF65-F5344CB8AC3E}">
        <p14:creationId xmlns:p14="http://schemas.microsoft.com/office/powerpoint/2010/main" val="2809423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2DC074-965F-898E-94D4-6D13F8347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633615"/>
          </a:xfrm>
        </p:spPr>
        <p:txBody>
          <a:bodyPr/>
          <a:lstStyle/>
          <a:p>
            <a:pPr algn="ctr"/>
            <a:r>
              <a:rPr lang="nb-NO" noProof="0" dirty="0"/>
              <a:t>Unngå dette!</a:t>
            </a:r>
          </a:p>
        </p:txBody>
      </p:sp>
      <p:pic>
        <p:nvPicPr>
          <p:cNvPr id="5" name="Plassholder for innhold 4" descr="Et bilde som inneholder tekst, skjermbilde, Font, dokument&#10;&#10;KI-generert innhold kan være feil.">
            <a:extLst>
              <a:ext uri="{FF2B5EF4-FFF2-40B4-BE49-F238E27FC236}">
                <a16:creationId xmlns:a16="http://schemas.microsoft.com/office/drawing/2014/main" id="{E6A57DDC-D048-2215-0F3F-E162AE070E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643" y="1166941"/>
            <a:ext cx="5437065" cy="5691059"/>
          </a:xfrm>
        </p:spPr>
      </p:pic>
    </p:spTree>
    <p:extLst>
      <p:ext uri="{BB962C8B-B14F-4D97-AF65-F5344CB8AC3E}">
        <p14:creationId xmlns:p14="http://schemas.microsoft.com/office/powerpoint/2010/main" val="198443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4A845D-6FD9-A2DB-C76D-A78A54A7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033" y="502458"/>
            <a:ext cx="1637932" cy="550487"/>
          </a:xfrm>
        </p:spPr>
        <p:txBody>
          <a:bodyPr>
            <a:noAutofit/>
          </a:bodyPr>
          <a:lstStyle/>
          <a:p>
            <a:pPr algn="ctr"/>
            <a:r>
              <a:rPr lang="nb-NO" noProof="0" dirty="0"/>
              <a:t>Volum</a:t>
            </a:r>
          </a:p>
        </p:txBody>
      </p:sp>
      <p:pic>
        <p:nvPicPr>
          <p:cNvPr id="5" name="Plassholder for innhold 4" descr="Et bilde som inneholder skjermbilde, tekst, sfære, sirkel&#10;&#10;KI-generert innhold kan være feil.">
            <a:extLst>
              <a:ext uri="{FF2B5EF4-FFF2-40B4-BE49-F238E27FC236}">
                <a16:creationId xmlns:a16="http://schemas.microsoft.com/office/drawing/2014/main" id="{8A322AD2-B28F-F893-232E-8F4621C372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1" t="10017" r="12783" b="25842"/>
          <a:stretch/>
        </p:blipFill>
        <p:spPr>
          <a:xfrm>
            <a:off x="1192658" y="1293091"/>
            <a:ext cx="9806683" cy="5135825"/>
          </a:xfrm>
        </p:spPr>
      </p:pic>
    </p:spTree>
    <p:extLst>
      <p:ext uri="{BB962C8B-B14F-4D97-AF65-F5344CB8AC3E}">
        <p14:creationId xmlns:p14="http://schemas.microsoft.com/office/powerpoint/2010/main" val="401057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C93FA04-9EA3-7468-B39E-7CE2023FD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2953947"/>
              </p:ext>
            </p:extLst>
          </p:nvPr>
        </p:nvGraphicFramePr>
        <p:xfrm>
          <a:off x="249383" y="369455"/>
          <a:ext cx="11573162" cy="616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169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DCAD716C-141A-F634-4409-DB122C8C1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250093"/>
              </p:ext>
            </p:extLst>
          </p:nvPr>
        </p:nvGraphicFramePr>
        <p:xfrm>
          <a:off x="524731" y="544945"/>
          <a:ext cx="11142537" cy="591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467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24CA4ABB-2274-5060-99E0-613F4C109157}"/>
              </a:ext>
            </a:extLst>
          </p:cNvPr>
          <p:cNvSpPr txBox="1"/>
          <p:nvPr/>
        </p:nvSpPr>
        <p:spPr>
          <a:xfrm>
            <a:off x="8358909" y="648866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noProof="0" dirty="0"/>
              <a:t>Nasjonal terskelverdi 1,3 MNOK</a:t>
            </a:r>
          </a:p>
          <a:p>
            <a:r>
              <a:rPr lang="nb-NO" sz="900" noProof="0" dirty="0"/>
              <a:t>EØS terskelverdi 7,8 MNOK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D1EB585-9F10-74ED-64B4-79B0301BEB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49057"/>
              </p:ext>
            </p:extLst>
          </p:nvPr>
        </p:nvGraphicFramePr>
        <p:xfrm>
          <a:off x="357909" y="307453"/>
          <a:ext cx="11476182" cy="5945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358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Diagram 5">
                <a:extLst>
                  <a:ext uri="{FF2B5EF4-FFF2-40B4-BE49-F238E27FC236}">
                    <a16:creationId xmlns:a16="http://schemas.microsoft.com/office/drawing/2014/main" id="{EE98839C-9301-817F-20EE-5E6DF1C2AD6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62941210"/>
                  </p:ext>
                </p:extLst>
              </p:nvPr>
            </p:nvGraphicFramePr>
            <p:xfrm>
              <a:off x="272473" y="337627"/>
              <a:ext cx="11647054" cy="18744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Diagram 5">
                <a:extLst>
                  <a:ext uri="{FF2B5EF4-FFF2-40B4-BE49-F238E27FC236}">
                    <a16:creationId xmlns:a16="http://schemas.microsoft.com/office/drawing/2014/main" id="{EE98839C-9301-817F-20EE-5E6DF1C2AD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473" y="337627"/>
                <a:ext cx="11647054" cy="1874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Diagram 6">
                <a:extLst>
                  <a:ext uri="{FF2B5EF4-FFF2-40B4-BE49-F238E27FC236}">
                    <a16:creationId xmlns:a16="http://schemas.microsoft.com/office/drawing/2014/main" id="{7B7C1981-7F7A-4968-962E-35F3BEDD60A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67488253"/>
                  </p:ext>
                </p:extLst>
              </p:nvPr>
            </p:nvGraphicFramePr>
            <p:xfrm>
              <a:off x="272472" y="2327564"/>
              <a:ext cx="11647055" cy="195810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7" name="Diagram 6">
                <a:extLst>
                  <a:ext uri="{FF2B5EF4-FFF2-40B4-BE49-F238E27FC236}">
                    <a16:creationId xmlns:a16="http://schemas.microsoft.com/office/drawing/2014/main" id="{7B7C1981-7F7A-4968-962E-35F3BEDD60A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2472" y="2327564"/>
                <a:ext cx="11647055" cy="1958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2" name="Diagram 1">
                <a:extLst>
                  <a:ext uri="{FF2B5EF4-FFF2-40B4-BE49-F238E27FC236}">
                    <a16:creationId xmlns:a16="http://schemas.microsoft.com/office/drawing/2014/main" id="{CBB4E5FD-5616-49CC-6A15-DB7511478BD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53982105"/>
                  </p:ext>
                </p:extLst>
              </p:nvPr>
            </p:nvGraphicFramePr>
            <p:xfrm>
              <a:off x="272472" y="4401131"/>
              <a:ext cx="11647055" cy="211924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2" name="Diagram 1">
                <a:extLst>
                  <a:ext uri="{FF2B5EF4-FFF2-40B4-BE49-F238E27FC236}">
                    <a16:creationId xmlns:a16="http://schemas.microsoft.com/office/drawing/2014/main" id="{CBB4E5FD-5616-49CC-6A15-DB7511478BD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2472" y="4401131"/>
                <a:ext cx="11647055" cy="2119242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kstSylinder 2">
            <a:extLst>
              <a:ext uri="{FF2B5EF4-FFF2-40B4-BE49-F238E27FC236}">
                <a16:creationId xmlns:a16="http://schemas.microsoft.com/office/drawing/2014/main" id="{1A89CBA1-9F85-1730-7673-6FB5D494D953}"/>
              </a:ext>
            </a:extLst>
          </p:cNvPr>
          <p:cNvSpPr txBox="1"/>
          <p:nvPr/>
        </p:nvSpPr>
        <p:spPr>
          <a:xfrm>
            <a:off x="272472" y="221748"/>
            <a:ext cx="4147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noProof="0" dirty="0"/>
              <a:t>Norges mest folkerike kommuner</a:t>
            </a:r>
          </a:p>
        </p:txBody>
      </p:sp>
    </p:spTree>
    <p:extLst>
      <p:ext uri="{BB962C8B-B14F-4D97-AF65-F5344CB8AC3E}">
        <p14:creationId xmlns:p14="http://schemas.microsoft.com/office/powerpoint/2010/main" val="14915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9060424-10B4-4D5B-13A9-95A4281041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840586"/>
              </p:ext>
            </p:extLst>
          </p:nvPr>
        </p:nvGraphicFramePr>
        <p:xfrm>
          <a:off x="314036" y="378691"/>
          <a:ext cx="11545455" cy="6123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34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D932F2C-BEEC-F1E9-114E-7133069633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350980"/>
              </p:ext>
            </p:extLst>
          </p:nvPr>
        </p:nvGraphicFramePr>
        <p:xfrm>
          <a:off x="685800" y="594360"/>
          <a:ext cx="11000232" cy="5779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22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25C9057-DA89-FF3E-31C6-4BA3C28D3D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73624"/>
              </p:ext>
            </p:extLst>
          </p:nvPr>
        </p:nvGraphicFramePr>
        <p:xfrm>
          <a:off x="722376" y="539496"/>
          <a:ext cx="11091672" cy="588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611979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180</Words>
  <Application>Microsoft Office PowerPoint</Application>
  <PresentationFormat>Widescreen</PresentationFormat>
  <Paragraphs>40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0" baseType="lpstr">
      <vt:lpstr>Aptos Narrow</vt:lpstr>
      <vt:lpstr>Arial</vt:lpstr>
      <vt:lpstr>Neue Haas Grotesk Text Pro</vt:lpstr>
      <vt:lpstr>VanillaVTI</vt:lpstr>
      <vt:lpstr>Markedsundersøkelse 2024 </vt:lpstr>
      <vt:lpstr>Volum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Analyse</vt:lpstr>
      <vt:lpstr>Unngå dette!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Eivind Haukaas</dc:creator>
  <cp:lastModifiedBy>Eivind Haukaas</cp:lastModifiedBy>
  <cp:revision>3</cp:revision>
  <cp:lastPrinted>2025-03-25T09:52:06Z</cp:lastPrinted>
  <dcterms:created xsi:type="dcterms:W3CDTF">2025-02-12T08:11:52Z</dcterms:created>
  <dcterms:modified xsi:type="dcterms:W3CDTF">2025-03-31T07:57:07Z</dcterms:modified>
</cp:coreProperties>
</file>